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70" r:id="rId11"/>
    <p:sldId id="287" r:id="rId12"/>
    <p:sldId id="272" r:id="rId13"/>
    <p:sldId id="273" r:id="rId14"/>
    <p:sldId id="274" r:id="rId15"/>
    <p:sldId id="283" r:id="rId16"/>
    <p:sldId id="284" r:id="rId17"/>
    <p:sldId id="275" r:id="rId18"/>
    <p:sldId id="278" r:id="rId19"/>
    <p:sldId id="288" r:id="rId20"/>
    <p:sldId id="276" r:id="rId21"/>
    <p:sldId id="290" r:id="rId22"/>
    <p:sldId id="277" r:id="rId23"/>
    <p:sldId id="289" r:id="rId24"/>
    <p:sldId id="282" r:id="rId25"/>
    <p:sldId id="281" r:id="rId26"/>
    <p:sldId id="285" r:id="rId27"/>
    <p:sldId id="263" r:id="rId28"/>
    <p:sldId id="286" r:id="rId29"/>
    <p:sldId id="264" r:id="rId30"/>
    <p:sldId id="265" r:id="rId31"/>
  </p:sldIdLst>
  <p:sldSz cx="18288000" cy="10287000"/>
  <p:notesSz cx="6858000" cy="9144000"/>
  <p:embeddedFontLst>
    <p:embeddedFont>
      <p:font typeface="210 디딤고딕" panose="020B0600000101010101" charset="-127"/>
      <p:regular r:id="rId33"/>
    </p:embeddedFont>
    <p:embeddedFont>
      <p:font typeface="210 디딤고딕 Light" panose="020B0600000101010101" charset="-127"/>
      <p:regular r:id="rId34"/>
    </p:embeddedFont>
    <p:embeddedFont>
      <p:font typeface="마카롱" panose="020B0600000101010101" charset="-127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033" autoAdjust="0"/>
  </p:normalViewPr>
  <p:slideViewPr>
    <p:cSldViewPr>
      <p:cViewPr varScale="1">
        <p:scale>
          <a:sx n="70" d="100"/>
          <a:sy n="70" d="100"/>
        </p:scale>
        <p:origin x="288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0" d="100"/>
          <a:sy n="110" d="100"/>
        </p:scale>
        <p:origin x="3336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A4B41D-3840-4C80-99E8-7B9CC5B5427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4E8DDA0-CD9E-4968-8399-2FECFCFC5E5E}" type="pres">
      <dgm:prSet presAssocID="{41A4B41D-3840-4C80-99E8-7B9CC5B5427E}" presName="Name0" presStyleCnt="0">
        <dgm:presLayoutVars>
          <dgm:dir/>
          <dgm:resizeHandles val="exact"/>
        </dgm:presLayoutVars>
      </dgm:prSet>
      <dgm:spPr/>
    </dgm:pt>
  </dgm:ptLst>
  <dgm:cxnLst>
    <dgm:cxn modelId="{2441C46F-E363-4359-9CD8-8DE920925BAE}" type="presOf" srcId="{41A4B41D-3840-4C80-99E8-7B9CC5B5427E}" destId="{24E8DDA0-CD9E-4968-8399-2FECFCFC5E5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67C797-7D05-48CC-A700-5290E48FAB6A}" type="doc">
      <dgm:prSet loTypeId="urn:microsoft.com/office/officeart/2005/8/layout/vProcess5" loCatId="process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D42F921C-40BD-421D-BB31-8CE22318552B}">
      <dgm:prSet phldrT="[텍스트]" custT="1"/>
      <dgm:spPr/>
      <dgm:t>
        <a:bodyPr/>
        <a:lstStyle/>
        <a:p>
          <a:pPr algn="ctr" latinLnBrk="1"/>
          <a:r>
            <a:rPr lang="ko-KR" altLang="en-US" sz="3200" dirty="0">
              <a:latin typeface="210 디딤고딕" panose="020B0600000101010101" charset="-127"/>
              <a:ea typeface="210 디딤고딕" panose="020B0600000101010101" charset="-127"/>
            </a:rPr>
            <a:t>뉴스</a:t>
          </a:r>
          <a:r>
            <a:rPr lang="en-US" altLang="ko-KR" sz="3200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sz="3200" dirty="0">
              <a:latin typeface="210 디딤고딕" panose="020B0600000101010101" charset="-127"/>
              <a:ea typeface="210 디딤고딕" panose="020B0600000101010101" charset="-127"/>
            </a:rPr>
            <a:t>블로그</a:t>
          </a:r>
          <a:r>
            <a:rPr lang="en-US" altLang="ko-KR" sz="3200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sz="3200" dirty="0">
              <a:latin typeface="210 디딤고딕" panose="020B0600000101010101" charset="-127"/>
              <a:ea typeface="210 디딤고딕" panose="020B0600000101010101" charset="-127"/>
            </a:rPr>
            <a:t>각종 </a:t>
          </a:r>
          <a:r>
            <a:rPr lang="en-US" altLang="ko-KR" sz="3200" dirty="0">
              <a:latin typeface="210 디딤고딕" panose="020B0600000101010101" charset="-127"/>
              <a:ea typeface="210 디딤고딕" panose="020B0600000101010101" charset="-127"/>
            </a:rPr>
            <a:t>SNS </a:t>
          </a:r>
          <a:r>
            <a:rPr lang="ko-KR" altLang="en-US" sz="3200" dirty="0">
              <a:latin typeface="210 디딤고딕" panose="020B0600000101010101" charset="-127"/>
              <a:ea typeface="210 디딤고딕" panose="020B0600000101010101" charset="-127"/>
            </a:rPr>
            <a:t>등을 통해 관심 키워드 수집</a:t>
          </a:r>
        </a:p>
      </dgm:t>
    </dgm:pt>
    <dgm:pt modelId="{CF28AC06-7CED-480A-8424-9DF7322F0512}" type="parTrans" cxnId="{8F8CA6DD-A3A2-4766-8A51-2D8C57CBE663}">
      <dgm:prSet/>
      <dgm:spPr/>
      <dgm:t>
        <a:bodyPr/>
        <a:lstStyle/>
        <a:p>
          <a:pPr latinLnBrk="1"/>
          <a:endParaRPr lang="ko-KR" altLang="en-US"/>
        </a:p>
      </dgm:t>
    </dgm:pt>
    <dgm:pt modelId="{CD716D72-D70A-45B4-8CEB-306CEF95BD7D}" type="sibTrans" cxnId="{8F8CA6DD-A3A2-4766-8A51-2D8C57CBE663}">
      <dgm:prSet/>
      <dgm:spPr/>
      <dgm:t>
        <a:bodyPr/>
        <a:lstStyle/>
        <a:p>
          <a:pPr latinLnBrk="1"/>
          <a:endParaRPr lang="ko-KR" altLang="en-US"/>
        </a:p>
      </dgm:t>
    </dgm:pt>
    <dgm:pt modelId="{6E035D0A-C392-401C-8077-50CE8A20B904}">
      <dgm:prSet phldrT="[텍스트]" custT="1"/>
      <dgm:spPr/>
      <dgm:t>
        <a:bodyPr/>
        <a:lstStyle/>
        <a:p>
          <a:pPr algn="ctr" latinLnBrk="1"/>
          <a:r>
            <a:rPr lang="ko-KR" altLang="en-US" sz="3200" dirty="0">
              <a:latin typeface="210 디딤고딕" panose="020B0600000101010101" charset="-127"/>
              <a:ea typeface="210 디딤고딕" panose="020B0600000101010101" charset="-127"/>
            </a:rPr>
            <a:t>키워드 빈도 분석</a:t>
          </a:r>
        </a:p>
      </dgm:t>
    </dgm:pt>
    <dgm:pt modelId="{B524854A-5A64-423C-AC37-357AB46F9969}" type="parTrans" cxnId="{BB2D3263-2AB9-4CF9-B7A3-A872A34724CD}">
      <dgm:prSet/>
      <dgm:spPr/>
      <dgm:t>
        <a:bodyPr/>
        <a:lstStyle/>
        <a:p>
          <a:pPr latinLnBrk="1"/>
          <a:endParaRPr lang="ko-KR" altLang="en-US"/>
        </a:p>
      </dgm:t>
    </dgm:pt>
    <dgm:pt modelId="{0D10029E-3A1E-4ECF-8430-1B733C5849E3}" type="sibTrans" cxnId="{BB2D3263-2AB9-4CF9-B7A3-A872A34724CD}">
      <dgm:prSet/>
      <dgm:spPr/>
      <dgm:t>
        <a:bodyPr/>
        <a:lstStyle/>
        <a:p>
          <a:pPr latinLnBrk="1"/>
          <a:endParaRPr lang="ko-KR" altLang="en-US"/>
        </a:p>
      </dgm:t>
    </dgm:pt>
    <dgm:pt modelId="{2ABF05E0-B41F-4B79-AA7A-D5B0EC7CB5AB}">
      <dgm:prSet phldrT="[텍스트]" custT="1"/>
      <dgm:spPr/>
      <dgm:t>
        <a:bodyPr/>
        <a:lstStyle/>
        <a:p>
          <a:pPr algn="ctr" latinLnBrk="1"/>
          <a:r>
            <a:rPr lang="ko-KR" altLang="en-US" sz="3200" dirty="0">
              <a:latin typeface="210 디딤고딕" panose="020B0600000101010101" charset="-127"/>
              <a:ea typeface="210 디딤고딕" panose="020B0600000101010101" charset="-127"/>
            </a:rPr>
            <a:t>시각화</a:t>
          </a:r>
        </a:p>
      </dgm:t>
    </dgm:pt>
    <dgm:pt modelId="{F2F8B3DD-D54B-412D-AEA9-3DEC754AA3EF}" type="parTrans" cxnId="{76E6E809-AAAE-4B74-AC1D-F7B7A9F989B9}">
      <dgm:prSet/>
      <dgm:spPr/>
      <dgm:t>
        <a:bodyPr/>
        <a:lstStyle/>
        <a:p>
          <a:pPr latinLnBrk="1"/>
          <a:endParaRPr lang="ko-KR" altLang="en-US"/>
        </a:p>
      </dgm:t>
    </dgm:pt>
    <dgm:pt modelId="{4A59204D-C3F7-46FF-BD75-1726C9A93067}" type="sibTrans" cxnId="{76E6E809-AAAE-4B74-AC1D-F7B7A9F989B9}">
      <dgm:prSet/>
      <dgm:spPr/>
      <dgm:t>
        <a:bodyPr/>
        <a:lstStyle/>
        <a:p>
          <a:pPr latinLnBrk="1"/>
          <a:endParaRPr lang="ko-KR" altLang="en-US"/>
        </a:p>
      </dgm:t>
    </dgm:pt>
    <dgm:pt modelId="{E27E62E8-1795-491A-9F25-35FAF9B03BD9}">
      <dgm:prSet/>
      <dgm:spPr/>
      <dgm:t>
        <a:bodyPr/>
        <a:lstStyle/>
        <a:p>
          <a:pPr algn="l" latinLnBrk="1"/>
          <a:r>
            <a:rPr lang="ko-KR" altLang="en-US" dirty="0">
              <a:latin typeface="210 디딤고딕" panose="020B0600000101010101" charset="-127"/>
              <a:ea typeface="210 디딤고딕" panose="020B0600000101010101" charset="-127"/>
            </a:rPr>
            <a:t>사람들의 관심도가 직관정보</a:t>
          </a:r>
          <a:r>
            <a:rPr lang="en-US" altLang="ko-KR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dirty="0">
              <a:latin typeface="210 디딤고딕" panose="020B0600000101010101" charset="-127"/>
              <a:ea typeface="210 디딤고딕" panose="020B0600000101010101" charset="-127"/>
            </a:rPr>
            <a:t>주변 먹거리</a:t>
          </a:r>
          <a:r>
            <a:rPr lang="en-US" altLang="ko-KR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dirty="0">
              <a:latin typeface="210 디딤고딕" panose="020B0600000101010101" charset="-127"/>
              <a:ea typeface="210 디딤고딕" panose="020B0600000101010101" charset="-127"/>
            </a:rPr>
            <a:t>원정 </a:t>
          </a:r>
          <a:r>
            <a:rPr lang="ko-KR" altLang="en-US" dirty="0" err="1">
              <a:latin typeface="210 디딤고딕" panose="020B0600000101010101" charset="-127"/>
              <a:ea typeface="210 디딤고딕" panose="020B0600000101010101" charset="-127"/>
            </a:rPr>
            <a:t>방문시</a:t>
          </a:r>
          <a:r>
            <a:rPr lang="ko-KR" altLang="en-US" dirty="0">
              <a:latin typeface="210 디딤고딕" panose="020B0600000101010101" charset="-127"/>
              <a:ea typeface="210 디딤고딕" panose="020B0600000101010101" charset="-127"/>
            </a:rPr>
            <a:t> 숙소</a:t>
          </a:r>
          <a:r>
            <a:rPr lang="en-US" altLang="ko-KR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dirty="0">
              <a:latin typeface="210 디딤고딕" panose="020B0600000101010101" charset="-127"/>
              <a:ea typeface="210 디딤고딕" panose="020B0600000101010101" charset="-127"/>
            </a:rPr>
            <a:t>각종 선수 데이터에 관련된 키워드 빈도가 높음을 확인</a:t>
          </a:r>
        </a:p>
      </dgm:t>
    </dgm:pt>
    <dgm:pt modelId="{E4CEF9EC-2D9B-4E15-946F-755C4BAD284B}" type="parTrans" cxnId="{F0231365-C8BD-4722-A68D-8E451B13649B}">
      <dgm:prSet/>
      <dgm:spPr/>
      <dgm:t>
        <a:bodyPr/>
        <a:lstStyle/>
        <a:p>
          <a:pPr latinLnBrk="1"/>
          <a:endParaRPr lang="ko-KR" altLang="en-US"/>
        </a:p>
      </dgm:t>
    </dgm:pt>
    <dgm:pt modelId="{DA7D180B-5007-4E36-9FEA-C8DF306D1948}" type="sibTrans" cxnId="{F0231365-C8BD-4722-A68D-8E451B13649B}">
      <dgm:prSet/>
      <dgm:spPr/>
      <dgm:t>
        <a:bodyPr/>
        <a:lstStyle/>
        <a:p>
          <a:pPr latinLnBrk="1"/>
          <a:endParaRPr lang="ko-KR" altLang="en-US"/>
        </a:p>
      </dgm:t>
    </dgm:pt>
    <dgm:pt modelId="{2BFBCEFD-9AAC-49A3-BD1D-99DA9CB15064}" type="pres">
      <dgm:prSet presAssocID="{F667C797-7D05-48CC-A700-5290E48FAB6A}" presName="outerComposite" presStyleCnt="0">
        <dgm:presLayoutVars>
          <dgm:chMax val="5"/>
          <dgm:dir/>
          <dgm:resizeHandles val="exact"/>
        </dgm:presLayoutVars>
      </dgm:prSet>
      <dgm:spPr/>
    </dgm:pt>
    <dgm:pt modelId="{6070F199-AF78-4396-81D8-5FD5C5A81440}" type="pres">
      <dgm:prSet presAssocID="{F667C797-7D05-48CC-A700-5290E48FAB6A}" presName="dummyMaxCanvas" presStyleCnt="0">
        <dgm:presLayoutVars/>
      </dgm:prSet>
      <dgm:spPr/>
    </dgm:pt>
    <dgm:pt modelId="{5AF0E444-7077-404E-8D22-C0B91B74367C}" type="pres">
      <dgm:prSet presAssocID="{F667C797-7D05-48CC-A700-5290E48FAB6A}" presName="FourNodes_1" presStyleLbl="node1" presStyleIdx="0" presStyleCnt="4" custScaleX="90994" custScaleY="98631">
        <dgm:presLayoutVars>
          <dgm:bulletEnabled val="1"/>
        </dgm:presLayoutVars>
      </dgm:prSet>
      <dgm:spPr/>
    </dgm:pt>
    <dgm:pt modelId="{FFCBCBDD-233D-48F0-9985-8741AA44E6C3}" type="pres">
      <dgm:prSet presAssocID="{F667C797-7D05-48CC-A700-5290E48FAB6A}" presName="FourNodes_2" presStyleLbl="node1" presStyleIdx="1" presStyleCnt="4">
        <dgm:presLayoutVars>
          <dgm:bulletEnabled val="1"/>
        </dgm:presLayoutVars>
      </dgm:prSet>
      <dgm:spPr/>
    </dgm:pt>
    <dgm:pt modelId="{A6C6094B-9F24-448F-871A-B1A7272551A0}" type="pres">
      <dgm:prSet presAssocID="{F667C797-7D05-48CC-A700-5290E48FAB6A}" presName="FourNodes_3" presStyleLbl="node1" presStyleIdx="2" presStyleCnt="4" custLinFactNeighborX="-1139" custLinFactNeighborY="-5801">
        <dgm:presLayoutVars>
          <dgm:bulletEnabled val="1"/>
        </dgm:presLayoutVars>
      </dgm:prSet>
      <dgm:spPr/>
    </dgm:pt>
    <dgm:pt modelId="{07AFAC4D-6FA9-4070-846D-CF7FC1055F46}" type="pres">
      <dgm:prSet presAssocID="{F667C797-7D05-48CC-A700-5290E48FAB6A}" presName="FourNodes_4" presStyleLbl="node1" presStyleIdx="3" presStyleCnt="4">
        <dgm:presLayoutVars>
          <dgm:bulletEnabled val="1"/>
        </dgm:presLayoutVars>
      </dgm:prSet>
      <dgm:spPr/>
    </dgm:pt>
    <dgm:pt modelId="{1489D62C-5C5F-430A-AB2B-938ADCBC3F50}" type="pres">
      <dgm:prSet presAssocID="{F667C797-7D05-48CC-A700-5290E48FAB6A}" presName="FourConn_1-2" presStyleLbl="fgAccFollowNode1" presStyleIdx="0" presStyleCnt="3">
        <dgm:presLayoutVars>
          <dgm:bulletEnabled val="1"/>
        </dgm:presLayoutVars>
      </dgm:prSet>
      <dgm:spPr/>
    </dgm:pt>
    <dgm:pt modelId="{C822CE0F-DAEF-47E5-BF95-BF8C30A99E03}" type="pres">
      <dgm:prSet presAssocID="{F667C797-7D05-48CC-A700-5290E48FAB6A}" presName="FourConn_2-3" presStyleLbl="fgAccFollowNode1" presStyleIdx="1" presStyleCnt="3">
        <dgm:presLayoutVars>
          <dgm:bulletEnabled val="1"/>
        </dgm:presLayoutVars>
      </dgm:prSet>
      <dgm:spPr/>
    </dgm:pt>
    <dgm:pt modelId="{7B6BE8F1-1BFF-489C-AA00-B4613E2502D2}" type="pres">
      <dgm:prSet presAssocID="{F667C797-7D05-48CC-A700-5290E48FAB6A}" presName="FourConn_3-4" presStyleLbl="fgAccFollowNode1" presStyleIdx="2" presStyleCnt="3">
        <dgm:presLayoutVars>
          <dgm:bulletEnabled val="1"/>
        </dgm:presLayoutVars>
      </dgm:prSet>
      <dgm:spPr/>
    </dgm:pt>
    <dgm:pt modelId="{308496A6-392B-43F0-8FF2-A00307866216}" type="pres">
      <dgm:prSet presAssocID="{F667C797-7D05-48CC-A700-5290E48FAB6A}" presName="FourNodes_1_text" presStyleLbl="node1" presStyleIdx="3" presStyleCnt="4">
        <dgm:presLayoutVars>
          <dgm:bulletEnabled val="1"/>
        </dgm:presLayoutVars>
      </dgm:prSet>
      <dgm:spPr/>
    </dgm:pt>
    <dgm:pt modelId="{03AB86A9-AB84-42FE-B543-C4D8BA6FA77D}" type="pres">
      <dgm:prSet presAssocID="{F667C797-7D05-48CC-A700-5290E48FAB6A}" presName="FourNodes_2_text" presStyleLbl="node1" presStyleIdx="3" presStyleCnt="4">
        <dgm:presLayoutVars>
          <dgm:bulletEnabled val="1"/>
        </dgm:presLayoutVars>
      </dgm:prSet>
      <dgm:spPr/>
    </dgm:pt>
    <dgm:pt modelId="{C6C8F3CF-2AC0-4A6A-BED3-9EBECA9754CC}" type="pres">
      <dgm:prSet presAssocID="{F667C797-7D05-48CC-A700-5290E48FAB6A}" presName="FourNodes_3_text" presStyleLbl="node1" presStyleIdx="3" presStyleCnt="4">
        <dgm:presLayoutVars>
          <dgm:bulletEnabled val="1"/>
        </dgm:presLayoutVars>
      </dgm:prSet>
      <dgm:spPr/>
    </dgm:pt>
    <dgm:pt modelId="{DB5F888B-3D8A-467B-A534-55702DB44076}" type="pres">
      <dgm:prSet presAssocID="{F667C797-7D05-48CC-A700-5290E48FAB6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A506F02-F479-4008-94D1-58C3342D4EB8}" type="presOf" srcId="{F667C797-7D05-48CC-A700-5290E48FAB6A}" destId="{2BFBCEFD-9AAC-49A3-BD1D-99DA9CB15064}" srcOrd="0" destOrd="0" presId="urn:microsoft.com/office/officeart/2005/8/layout/vProcess5"/>
    <dgm:cxn modelId="{76E6E809-AAAE-4B74-AC1D-F7B7A9F989B9}" srcId="{F667C797-7D05-48CC-A700-5290E48FAB6A}" destId="{2ABF05E0-B41F-4B79-AA7A-D5B0EC7CB5AB}" srcOrd="2" destOrd="0" parTransId="{F2F8B3DD-D54B-412D-AEA9-3DEC754AA3EF}" sibTransId="{4A59204D-C3F7-46FF-BD75-1726C9A93067}"/>
    <dgm:cxn modelId="{4270551F-C64F-47DC-9D41-23BEA228C84D}" type="presOf" srcId="{D42F921C-40BD-421D-BB31-8CE22318552B}" destId="{5AF0E444-7077-404E-8D22-C0B91B74367C}" srcOrd="0" destOrd="0" presId="urn:microsoft.com/office/officeart/2005/8/layout/vProcess5"/>
    <dgm:cxn modelId="{3E11322A-C48F-4956-954A-0DB9BE1A630E}" type="presOf" srcId="{E27E62E8-1795-491A-9F25-35FAF9B03BD9}" destId="{DB5F888B-3D8A-467B-A534-55702DB44076}" srcOrd="1" destOrd="0" presId="urn:microsoft.com/office/officeart/2005/8/layout/vProcess5"/>
    <dgm:cxn modelId="{C3626F2E-D0BB-4F14-8A72-E390AFFB5DF9}" type="presOf" srcId="{6E035D0A-C392-401C-8077-50CE8A20B904}" destId="{FFCBCBDD-233D-48F0-9985-8741AA44E6C3}" srcOrd="0" destOrd="0" presId="urn:microsoft.com/office/officeart/2005/8/layout/vProcess5"/>
    <dgm:cxn modelId="{BB2D3263-2AB9-4CF9-B7A3-A872A34724CD}" srcId="{F667C797-7D05-48CC-A700-5290E48FAB6A}" destId="{6E035D0A-C392-401C-8077-50CE8A20B904}" srcOrd="1" destOrd="0" parTransId="{B524854A-5A64-423C-AC37-357AB46F9969}" sibTransId="{0D10029E-3A1E-4ECF-8430-1B733C5849E3}"/>
    <dgm:cxn modelId="{F0231365-C8BD-4722-A68D-8E451B13649B}" srcId="{F667C797-7D05-48CC-A700-5290E48FAB6A}" destId="{E27E62E8-1795-491A-9F25-35FAF9B03BD9}" srcOrd="3" destOrd="0" parTransId="{E4CEF9EC-2D9B-4E15-946F-755C4BAD284B}" sibTransId="{DA7D180B-5007-4E36-9FEA-C8DF306D1948}"/>
    <dgm:cxn modelId="{1A7A5E45-8F15-4C91-A2FA-C3C16402347B}" type="presOf" srcId="{2ABF05E0-B41F-4B79-AA7A-D5B0EC7CB5AB}" destId="{A6C6094B-9F24-448F-871A-B1A7272551A0}" srcOrd="0" destOrd="0" presId="urn:microsoft.com/office/officeart/2005/8/layout/vProcess5"/>
    <dgm:cxn modelId="{256C9165-B9E1-42CC-B695-BF4B093A80AD}" type="presOf" srcId="{4A59204D-C3F7-46FF-BD75-1726C9A93067}" destId="{7B6BE8F1-1BFF-489C-AA00-B4613E2502D2}" srcOrd="0" destOrd="0" presId="urn:microsoft.com/office/officeart/2005/8/layout/vProcess5"/>
    <dgm:cxn modelId="{203E7447-4F0C-4DC8-A6A0-0489410D43EE}" type="presOf" srcId="{E27E62E8-1795-491A-9F25-35FAF9B03BD9}" destId="{07AFAC4D-6FA9-4070-846D-CF7FC1055F46}" srcOrd="0" destOrd="0" presId="urn:microsoft.com/office/officeart/2005/8/layout/vProcess5"/>
    <dgm:cxn modelId="{5B1D7449-689E-4AC0-9BA1-948818B45040}" type="presOf" srcId="{2ABF05E0-B41F-4B79-AA7A-D5B0EC7CB5AB}" destId="{C6C8F3CF-2AC0-4A6A-BED3-9EBECA9754CC}" srcOrd="1" destOrd="0" presId="urn:microsoft.com/office/officeart/2005/8/layout/vProcess5"/>
    <dgm:cxn modelId="{6105326E-CD4D-4119-B098-621550EADF39}" type="presOf" srcId="{CD716D72-D70A-45B4-8CEB-306CEF95BD7D}" destId="{1489D62C-5C5F-430A-AB2B-938ADCBC3F50}" srcOrd="0" destOrd="0" presId="urn:microsoft.com/office/officeart/2005/8/layout/vProcess5"/>
    <dgm:cxn modelId="{CDE00D9B-34D9-4944-A938-267472A204DD}" type="presOf" srcId="{D42F921C-40BD-421D-BB31-8CE22318552B}" destId="{308496A6-392B-43F0-8FF2-A00307866216}" srcOrd="1" destOrd="0" presId="urn:microsoft.com/office/officeart/2005/8/layout/vProcess5"/>
    <dgm:cxn modelId="{3CEB699B-C52B-496D-BCFB-4FA9EE449792}" type="presOf" srcId="{0D10029E-3A1E-4ECF-8430-1B733C5849E3}" destId="{C822CE0F-DAEF-47E5-BF95-BF8C30A99E03}" srcOrd="0" destOrd="0" presId="urn:microsoft.com/office/officeart/2005/8/layout/vProcess5"/>
    <dgm:cxn modelId="{A2FE05BE-0A91-4CBC-AE03-97D85B18751B}" type="presOf" srcId="{6E035D0A-C392-401C-8077-50CE8A20B904}" destId="{03AB86A9-AB84-42FE-B543-C4D8BA6FA77D}" srcOrd="1" destOrd="0" presId="urn:microsoft.com/office/officeart/2005/8/layout/vProcess5"/>
    <dgm:cxn modelId="{8F8CA6DD-A3A2-4766-8A51-2D8C57CBE663}" srcId="{F667C797-7D05-48CC-A700-5290E48FAB6A}" destId="{D42F921C-40BD-421D-BB31-8CE22318552B}" srcOrd="0" destOrd="0" parTransId="{CF28AC06-7CED-480A-8424-9DF7322F0512}" sibTransId="{CD716D72-D70A-45B4-8CEB-306CEF95BD7D}"/>
    <dgm:cxn modelId="{9EEFDC9B-A518-4EF2-8D59-F6A9553C644E}" type="presParOf" srcId="{2BFBCEFD-9AAC-49A3-BD1D-99DA9CB15064}" destId="{6070F199-AF78-4396-81D8-5FD5C5A81440}" srcOrd="0" destOrd="0" presId="urn:microsoft.com/office/officeart/2005/8/layout/vProcess5"/>
    <dgm:cxn modelId="{24624769-498E-46FD-A335-B8AE6705E890}" type="presParOf" srcId="{2BFBCEFD-9AAC-49A3-BD1D-99DA9CB15064}" destId="{5AF0E444-7077-404E-8D22-C0B91B74367C}" srcOrd="1" destOrd="0" presId="urn:microsoft.com/office/officeart/2005/8/layout/vProcess5"/>
    <dgm:cxn modelId="{7B23BA16-7B0C-41A3-8C20-9A334C01AE68}" type="presParOf" srcId="{2BFBCEFD-9AAC-49A3-BD1D-99DA9CB15064}" destId="{FFCBCBDD-233D-48F0-9985-8741AA44E6C3}" srcOrd="2" destOrd="0" presId="urn:microsoft.com/office/officeart/2005/8/layout/vProcess5"/>
    <dgm:cxn modelId="{D568402F-9C5C-4E6C-9A7D-86E37D5D627C}" type="presParOf" srcId="{2BFBCEFD-9AAC-49A3-BD1D-99DA9CB15064}" destId="{A6C6094B-9F24-448F-871A-B1A7272551A0}" srcOrd="3" destOrd="0" presId="urn:microsoft.com/office/officeart/2005/8/layout/vProcess5"/>
    <dgm:cxn modelId="{64639A67-D612-4AAE-84C7-0E962FBAE182}" type="presParOf" srcId="{2BFBCEFD-9AAC-49A3-BD1D-99DA9CB15064}" destId="{07AFAC4D-6FA9-4070-846D-CF7FC1055F46}" srcOrd="4" destOrd="0" presId="urn:microsoft.com/office/officeart/2005/8/layout/vProcess5"/>
    <dgm:cxn modelId="{C88897C1-B402-4328-9FBB-0B61F20DCE21}" type="presParOf" srcId="{2BFBCEFD-9AAC-49A3-BD1D-99DA9CB15064}" destId="{1489D62C-5C5F-430A-AB2B-938ADCBC3F50}" srcOrd="5" destOrd="0" presId="urn:microsoft.com/office/officeart/2005/8/layout/vProcess5"/>
    <dgm:cxn modelId="{0C674888-1C56-407D-83CB-1761DE8D9728}" type="presParOf" srcId="{2BFBCEFD-9AAC-49A3-BD1D-99DA9CB15064}" destId="{C822CE0F-DAEF-47E5-BF95-BF8C30A99E03}" srcOrd="6" destOrd="0" presId="urn:microsoft.com/office/officeart/2005/8/layout/vProcess5"/>
    <dgm:cxn modelId="{01DE8A72-B35C-4F1C-B3A9-DFBCB425CE5C}" type="presParOf" srcId="{2BFBCEFD-9AAC-49A3-BD1D-99DA9CB15064}" destId="{7B6BE8F1-1BFF-489C-AA00-B4613E2502D2}" srcOrd="7" destOrd="0" presId="urn:microsoft.com/office/officeart/2005/8/layout/vProcess5"/>
    <dgm:cxn modelId="{BAEC7D88-6BAB-4AA9-9043-E89082112E6B}" type="presParOf" srcId="{2BFBCEFD-9AAC-49A3-BD1D-99DA9CB15064}" destId="{308496A6-392B-43F0-8FF2-A00307866216}" srcOrd="8" destOrd="0" presId="urn:microsoft.com/office/officeart/2005/8/layout/vProcess5"/>
    <dgm:cxn modelId="{A14CCDA1-601C-45CE-A651-2215ACCED051}" type="presParOf" srcId="{2BFBCEFD-9AAC-49A3-BD1D-99DA9CB15064}" destId="{03AB86A9-AB84-42FE-B543-C4D8BA6FA77D}" srcOrd="9" destOrd="0" presId="urn:microsoft.com/office/officeart/2005/8/layout/vProcess5"/>
    <dgm:cxn modelId="{8F4358FA-D0A9-43CE-A39D-ED5ACA0319F7}" type="presParOf" srcId="{2BFBCEFD-9AAC-49A3-BD1D-99DA9CB15064}" destId="{C6C8F3CF-2AC0-4A6A-BED3-9EBECA9754CC}" srcOrd="10" destOrd="0" presId="urn:microsoft.com/office/officeart/2005/8/layout/vProcess5"/>
    <dgm:cxn modelId="{C6C9A901-BEFA-4473-8C39-1732BB127C1C}" type="presParOf" srcId="{2BFBCEFD-9AAC-49A3-BD1D-99DA9CB15064}" destId="{DB5F888B-3D8A-467B-A534-55702DB4407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0E444-7077-404E-8D22-C0B91B74367C}">
      <dsp:nvSpPr>
        <dsp:cNvPr id="0" name=""/>
        <dsp:cNvSpPr/>
      </dsp:nvSpPr>
      <dsp:spPr>
        <a:xfrm>
          <a:off x="320802" y="9660"/>
          <a:ext cx="6482580" cy="13920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>
              <a:latin typeface="210 디딤고딕" panose="020B0600000101010101" charset="-127"/>
              <a:ea typeface="210 디딤고딕" panose="020B0600000101010101" charset="-127"/>
            </a:rPr>
            <a:t>뉴스</a:t>
          </a:r>
          <a:r>
            <a:rPr lang="en-US" altLang="ko-KR" sz="3200" kern="1200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sz="3200" kern="1200" dirty="0">
              <a:latin typeface="210 디딤고딕" panose="020B0600000101010101" charset="-127"/>
              <a:ea typeface="210 디딤고딕" panose="020B0600000101010101" charset="-127"/>
            </a:rPr>
            <a:t>블로그</a:t>
          </a:r>
          <a:r>
            <a:rPr lang="en-US" altLang="ko-KR" sz="3200" kern="1200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sz="3200" kern="1200" dirty="0">
              <a:latin typeface="210 디딤고딕" panose="020B0600000101010101" charset="-127"/>
              <a:ea typeface="210 디딤고딕" panose="020B0600000101010101" charset="-127"/>
            </a:rPr>
            <a:t>각종 </a:t>
          </a:r>
          <a:r>
            <a:rPr lang="en-US" altLang="ko-KR" sz="3200" kern="1200" dirty="0">
              <a:latin typeface="210 디딤고딕" panose="020B0600000101010101" charset="-127"/>
              <a:ea typeface="210 디딤고딕" panose="020B0600000101010101" charset="-127"/>
            </a:rPr>
            <a:t>SNS </a:t>
          </a:r>
          <a:r>
            <a:rPr lang="ko-KR" altLang="en-US" sz="3200" kern="1200" dirty="0">
              <a:latin typeface="210 디딤고딕" panose="020B0600000101010101" charset="-127"/>
              <a:ea typeface="210 디딤고딕" panose="020B0600000101010101" charset="-127"/>
            </a:rPr>
            <a:t>등을 통해 관심 키워드 수집</a:t>
          </a:r>
        </a:p>
      </dsp:txBody>
      <dsp:txXfrm>
        <a:off x="361574" y="50432"/>
        <a:ext cx="4981930" cy="1310500"/>
      </dsp:txXfrm>
    </dsp:sp>
    <dsp:sp modelId="{FFCBCBDD-233D-48F0-9985-8741AA44E6C3}">
      <dsp:nvSpPr>
        <dsp:cNvPr id="0" name=""/>
        <dsp:cNvSpPr/>
      </dsp:nvSpPr>
      <dsp:spPr>
        <a:xfrm>
          <a:off x="596650" y="1667978"/>
          <a:ext cx="7124184" cy="1411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>
              <a:latin typeface="210 디딤고딕" panose="020B0600000101010101" charset="-127"/>
              <a:ea typeface="210 디딤고딕" panose="020B0600000101010101" charset="-127"/>
            </a:rPr>
            <a:t>키워드 빈도 분석</a:t>
          </a:r>
        </a:p>
      </dsp:txBody>
      <dsp:txXfrm>
        <a:off x="637987" y="1709315"/>
        <a:ext cx="5527472" cy="1328692"/>
      </dsp:txXfrm>
    </dsp:sp>
    <dsp:sp modelId="{A6C6094B-9F24-448F-871A-B1A7272551A0}">
      <dsp:nvSpPr>
        <dsp:cNvPr id="0" name=""/>
        <dsp:cNvSpPr/>
      </dsp:nvSpPr>
      <dsp:spPr>
        <a:xfrm>
          <a:off x="1103251" y="3254083"/>
          <a:ext cx="7124184" cy="1411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>
              <a:latin typeface="210 디딤고딕" panose="020B0600000101010101" charset="-127"/>
              <a:ea typeface="210 디딤고딕" panose="020B0600000101010101" charset="-127"/>
            </a:rPr>
            <a:t>시각화</a:t>
          </a:r>
        </a:p>
      </dsp:txBody>
      <dsp:txXfrm>
        <a:off x="1144588" y="3295420"/>
        <a:ext cx="5536377" cy="1328692"/>
      </dsp:txXfrm>
    </dsp:sp>
    <dsp:sp modelId="{07AFAC4D-6FA9-4070-846D-CF7FC1055F46}">
      <dsp:nvSpPr>
        <dsp:cNvPr id="0" name=""/>
        <dsp:cNvSpPr/>
      </dsp:nvSpPr>
      <dsp:spPr>
        <a:xfrm>
          <a:off x="1781046" y="5003934"/>
          <a:ext cx="7124184" cy="14113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latin typeface="210 디딤고딕" panose="020B0600000101010101" charset="-127"/>
              <a:ea typeface="210 디딤고딕" panose="020B0600000101010101" charset="-127"/>
            </a:rPr>
            <a:t>사람들의 관심도가 직관정보</a:t>
          </a:r>
          <a:r>
            <a:rPr lang="en-US" altLang="ko-KR" sz="2400" kern="1200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sz="2400" kern="1200" dirty="0">
              <a:latin typeface="210 디딤고딕" panose="020B0600000101010101" charset="-127"/>
              <a:ea typeface="210 디딤고딕" panose="020B0600000101010101" charset="-127"/>
            </a:rPr>
            <a:t>주변 먹거리</a:t>
          </a:r>
          <a:r>
            <a:rPr lang="en-US" altLang="ko-KR" sz="2400" kern="1200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sz="2400" kern="1200" dirty="0">
              <a:latin typeface="210 디딤고딕" panose="020B0600000101010101" charset="-127"/>
              <a:ea typeface="210 디딤고딕" panose="020B0600000101010101" charset="-127"/>
            </a:rPr>
            <a:t>원정 </a:t>
          </a:r>
          <a:r>
            <a:rPr lang="ko-KR" altLang="en-US" sz="2400" kern="1200" dirty="0" err="1">
              <a:latin typeface="210 디딤고딕" panose="020B0600000101010101" charset="-127"/>
              <a:ea typeface="210 디딤고딕" panose="020B0600000101010101" charset="-127"/>
            </a:rPr>
            <a:t>방문시</a:t>
          </a:r>
          <a:r>
            <a:rPr lang="ko-KR" altLang="en-US" sz="2400" kern="1200" dirty="0">
              <a:latin typeface="210 디딤고딕" panose="020B0600000101010101" charset="-127"/>
              <a:ea typeface="210 디딤고딕" panose="020B0600000101010101" charset="-127"/>
            </a:rPr>
            <a:t> 숙소</a:t>
          </a:r>
          <a:r>
            <a:rPr lang="en-US" altLang="ko-KR" sz="2400" kern="1200" dirty="0">
              <a:latin typeface="210 디딤고딕" panose="020B0600000101010101" charset="-127"/>
              <a:ea typeface="210 디딤고딕" panose="020B0600000101010101" charset="-127"/>
            </a:rPr>
            <a:t>, </a:t>
          </a:r>
          <a:r>
            <a:rPr lang="ko-KR" altLang="en-US" sz="2400" kern="1200" dirty="0">
              <a:latin typeface="210 디딤고딕" panose="020B0600000101010101" charset="-127"/>
              <a:ea typeface="210 디딤고딕" panose="020B0600000101010101" charset="-127"/>
            </a:rPr>
            <a:t>각종 선수 데이터에 관련된 키워드 빈도가 높음을 확인</a:t>
          </a:r>
        </a:p>
      </dsp:txBody>
      <dsp:txXfrm>
        <a:off x="1822383" y="5045271"/>
        <a:ext cx="5527472" cy="1328692"/>
      </dsp:txXfrm>
    </dsp:sp>
    <dsp:sp modelId="{1489D62C-5C5F-430A-AB2B-938ADCBC3F50}">
      <dsp:nvSpPr>
        <dsp:cNvPr id="0" name=""/>
        <dsp:cNvSpPr/>
      </dsp:nvSpPr>
      <dsp:spPr>
        <a:xfrm>
          <a:off x="6206796" y="1080978"/>
          <a:ext cx="917388" cy="91738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600" kern="1200"/>
        </a:p>
      </dsp:txBody>
      <dsp:txXfrm>
        <a:off x="6413208" y="1080978"/>
        <a:ext cx="504564" cy="690334"/>
      </dsp:txXfrm>
    </dsp:sp>
    <dsp:sp modelId="{C822CE0F-DAEF-47E5-BF95-BF8C30A99E03}">
      <dsp:nvSpPr>
        <dsp:cNvPr id="0" name=""/>
        <dsp:cNvSpPr/>
      </dsp:nvSpPr>
      <dsp:spPr>
        <a:xfrm>
          <a:off x="6803447" y="2748956"/>
          <a:ext cx="917388" cy="91738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5358427"/>
            <a:satOff val="-6896"/>
            <a:lumOff val="-537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5358427"/>
              <a:satOff val="-6896"/>
              <a:lumOff val="-53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600" kern="1200"/>
        </a:p>
      </dsp:txBody>
      <dsp:txXfrm>
        <a:off x="7009859" y="2748956"/>
        <a:ext cx="504564" cy="690334"/>
      </dsp:txXfrm>
    </dsp:sp>
    <dsp:sp modelId="{7B6BE8F1-1BFF-489C-AA00-B4613E2502D2}">
      <dsp:nvSpPr>
        <dsp:cNvPr id="0" name=""/>
        <dsp:cNvSpPr/>
      </dsp:nvSpPr>
      <dsp:spPr>
        <a:xfrm>
          <a:off x="7391192" y="4416934"/>
          <a:ext cx="917388" cy="91738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6854"/>
            <a:satOff val="-13793"/>
            <a:lumOff val="-1075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10716854"/>
              <a:satOff val="-13793"/>
              <a:lumOff val="-10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600" kern="1200"/>
        </a:p>
      </dsp:txBody>
      <dsp:txXfrm>
        <a:off x="7597604" y="4416934"/>
        <a:ext cx="504564" cy="690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ED6AD-D7BF-4885-9E66-7B8B071DAC70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8A5DB-5D69-4BA5-97D6-254A541DC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68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제안</a:t>
            </a:r>
            <a:r>
              <a:rPr lang="en-US" altLang="ko-KR" dirty="0"/>
              <a:t>: </a:t>
            </a:r>
            <a:r>
              <a:rPr lang="ko-KR" altLang="en-US" dirty="0"/>
              <a:t>사진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605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664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3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플로우 차트 형식</a:t>
            </a:r>
            <a:r>
              <a:rPr lang="en-US" altLang="ko-KR" dirty="0"/>
              <a:t>(</a:t>
            </a:r>
            <a:r>
              <a:rPr lang="ko-KR" altLang="en-US" dirty="0"/>
              <a:t>프로세스형</a:t>
            </a:r>
            <a:r>
              <a:rPr lang="en-US" altLang="ko-KR" dirty="0"/>
              <a:t>)</a:t>
            </a:r>
            <a:r>
              <a:rPr lang="ko-KR" altLang="en-US" dirty="0"/>
              <a:t>으로 재구성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819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프로세스형으로 절차를 표시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268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왼쪽에 페르소나와 어울리는 일러스트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922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아이콘 이름 텍스트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73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213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ATA </a:t>
            </a:r>
            <a:r>
              <a:rPr lang="ko-KR" altLang="en-US" dirty="0"/>
              <a:t>그림 해상도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366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ER </a:t>
            </a:r>
            <a:r>
              <a:rPr lang="ko-KR" altLang="en-US" dirty="0" err="1"/>
              <a:t>다이이어그램</a:t>
            </a:r>
            <a:r>
              <a:rPr lang="ko-KR" altLang="en-US" dirty="0"/>
              <a:t> 역공학으로 </a:t>
            </a:r>
            <a:r>
              <a:rPr lang="ko-KR" altLang="en-US" dirty="0" err="1"/>
              <a:t>이쁘게</a:t>
            </a:r>
            <a:r>
              <a:rPr lang="ko-KR" altLang="en-US" dirty="0"/>
              <a:t> 나오면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484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8A5DB-5D69-4BA5-97D6-254A541DCD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6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2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7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2.sv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60312" y="2393214"/>
            <a:ext cx="9567375" cy="4920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28"/>
              </a:lnSpc>
            </a:pPr>
            <a:r>
              <a:rPr lang="ko-KR" altLang="en-US" sz="100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팀</a:t>
            </a:r>
            <a:r>
              <a:rPr lang="en-US" sz="100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10099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sz="100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10099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sz="100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10099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sz="100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10099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endParaRPr lang="en-US" sz="10099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  <a:p>
            <a:pPr algn="ctr">
              <a:lnSpc>
                <a:spcPts val="13028"/>
              </a:lnSpc>
            </a:pPr>
            <a:r>
              <a:rPr lang="en-US" sz="10099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프레젠테이션</a:t>
            </a:r>
            <a:endParaRPr lang="en-US" sz="10099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Group Project Presentation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819400" y="3467100"/>
            <a:ext cx="13258800" cy="4939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*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프로야구 통합 </a:t>
            </a: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All in ONE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서비스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핵심 차별화 요소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▷</a:t>
            </a: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현재</a:t>
            </a: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어디에도 제공되고 있는 않은 통합 실시간 야구 정보 서비스 구현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▷</a:t>
            </a: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수집데이터를 기반으로 각종 데이터 분석 및 예측 모델로 확장 가능한 모델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통합 정보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▷</a:t>
            </a: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KBO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구단들에 관련된 각종 토픽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▷</a:t>
            </a: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선수 데이터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▷</a:t>
            </a: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직관 정보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▷</a:t>
            </a: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주변 먹거리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▷</a:t>
            </a: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주변 숙소 등</a:t>
            </a:r>
            <a:endParaRPr lang="en-US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26DB02C3-DFD4-414B-8F36-76C4D5C69665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96A28310-CC0B-4D4A-95A0-74957119C4A1}"/>
              </a:ext>
            </a:extLst>
          </p:cNvPr>
          <p:cNvSpPr txBox="1"/>
          <p:nvPr/>
        </p:nvSpPr>
        <p:spPr>
          <a:xfrm>
            <a:off x="2666008" y="1174594"/>
            <a:ext cx="147066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</a:t>
            </a:r>
            <a:r>
              <a:rPr lang="en-US" altLang="ko-KR" sz="8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프로젝트 차별성</a:t>
            </a:r>
            <a:endParaRPr lang="en-US" sz="5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</p:spTree>
    <p:extLst>
      <p:ext uri="{BB962C8B-B14F-4D97-AF65-F5344CB8AC3E}">
        <p14:creationId xmlns:p14="http://schemas.microsoft.com/office/powerpoint/2010/main" val="326650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28307" y="1001327"/>
            <a:ext cx="16431386" cy="8284345"/>
          </a:xfrm>
          <a:custGeom>
            <a:avLst/>
            <a:gdLst/>
            <a:ahLst/>
            <a:cxnLst/>
            <a:rect l="l" t="t" r="r" b="b"/>
            <a:pathLst>
              <a:path w="4327608" h="2181885">
                <a:moveTo>
                  <a:pt x="0" y="0"/>
                </a:moveTo>
                <a:lnTo>
                  <a:pt x="4327608" y="0"/>
                </a:lnTo>
                <a:lnTo>
                  <a:pt x="4327608" y="2181885"/>
                </a:lnTo>
                <a:lnTo>
                  <a:pt x="0" y="2181885"/>
                </a:lnTo>
                <a:close/>
              </a:path>
            </a:pathLst>
          </a:custGeom>
          <a:solidFill>
            <a:srgbClr val="FFFDF8"/>
          </a:solidFill>
          <a:ln w="19050" cap="sq">
            <a:solidFill>
              <a:srgbClr val="34332C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928307" y="820501"/>
            <a:ext cx="16431386" cy="846517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2060" name="Picture 12" descr="Project Jupyter - NumFOCUS">
            <a:extLst>
              <a:ext uri="{FF2B5EF4-FFF2-40B4-BE49-F238E27FC236}">
                <a16:creationId xmlns:a16="http://schemas.microsoft.com/office/drawing/2014/main" id="{12EA8FF8-D895-44DB-824A-BBB4E63B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16" y="224938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Oracle Database Vector Icon - [Free Download] - (SVG and PNG)">
            <a:extLst>
              <a:ext uri="{FF2B5EF4-FFF2-40B4-BE49-F238E27FC236}">
                <a16:creationId xmlns:a16="http://schemas.microsoft.com/office/drawing/2014/main" id="{B02E5D15-85E9-43AB-AA0C-3E3E4B288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492" y="2410083"/>
            <a:ext cx="1854563" cy="229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파일:PyCharm Icon.svg - 위키백과, 우리 모두의 백과사전">
            <a:extLst>
              <a:ext uri="{FF2B5EF4-FFF2-40B4-BE49-F238E27FC236}">
                <a16:creationId xmlns:a16="http://schemas.microsoft.com/office/drawing/2014/main" id="{DECB415A-C583-4E1B-A082-76B5B0407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478" y="2393214"/>
            <a:ext cx="2006907" cy="200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파이썬 - 무료 심벌 마크개 아이콘">
            <a:extLst>
              <a:ext uri="{FF2B5EF4-FFF2-40B4-BE49-F238E27FC236}">
                <a16:creationId xmlns:a16="http://schemas.microsoft.com/office/drawing/2014/main" id="{9476B2A4-6CB8-42FA-A20C-0E5E7C68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377" y="2661071"/>
            <a:ext cx="1982969" cy="198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Openapi Logo PNG Vectors Free Download">
            <a:extLst>
              <a:ext uri="{FF2B5EF4-FFF2-40B4-BE49-F238E27FC236}">
                <a16:creationId xmlns:a16="http://schemas.microsoft.com/office/drawing/2014/main" id="{C3756EC2-852A-4E80-9612-854EB7B4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057900"/>
            <a:ext cx="2095682" cy="209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지도 어플의 최강자는 누구? 네이버 지도 VS 카카오맵">
            <a:extLst>
              <a:ext uri="{FF2B5EF4-FFF2-40B4-BE49-F238E27FC236}">
                <a16:creationId xmlns:a16="http://schemas.microsoft.com/office/drawing/2014/main" id="{87AC841E-8F6E-479A-AB04-80EF74723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62" y="6057900"/>
            <a:ext cx="4462055" cy="22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ml - 무료 상호 작용개 아이콘">
            <a:extLst>
              <a:ext uri="{FF2B5EF4-FFF2-40B4-BE49-F238E27FC236}">
                <a16:creationId xmlns:a16="http://schemas.microsoft.com/office/drawing/2014/main" id="{6E7E6FAC-70D5-4A88-8B85-1E48629E5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175" y="6216387"/>
            <a:ext cx="1854563" cy="185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Csv 파일 형식 확장자 - 무료 상호 작용개 아이콘">
            <a:extLst>
              <a:ext uri="{FF2B5EF4-FFF2-40B4-BE49-F238E27FC236}">
                <a16:creationId xmlns:a16="http://schemas.microsoft.com/office/drawing/2014/main" id="{07DAD54F-13D7-4E2D-95A3-06D5F2AEF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8700" y="6180117"/>
            <a:ext cx="1854563" cy="185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Json 파일 - 무료 ui개 아이콘">
            <a:extLst>
              <a:ext uri="{FF2B5EF4-FFF2-40B4-BE49-F238E27FC236}">
                <a16:creationId xmlns:a16="http://schemas.microsoft.com/office/drawing/2014/main" id="{27F2B395-5BE6-4895-9E64-535DFC5DC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2654" y="5949174"/>
            <a:ext cx="2210846" cy="2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8" name="Picture 50" descr="KBO | KBO 로고 | ABOUT KBO | KBO">
            <a:extLst>
              <a:ext uri="{FF2B5EF4-FFF2-40B4-BE49-F238E27FC236}">
                <a16:creationId xmlns:a16="http://schemas.microsoft.com/office/drawing/2014/main" id="{099FD647-1C06-47D5-8037-1405E3B2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1970" y="2287053"/>
            <a:ext cx="2626201" cy="262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31">
            <a:extLst>
              <a:ext uri="{FF2B5EF4-FFF2-40B4-BE49-F238E27FC236}">
                <a16:creationId xmlns:a16="http://schemas.microsoft.com/office/drawing/2014/main" id="{1DB1FD75-214B-49E4-AF1D-548DAFF2E140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sp>
        <p:nvSpPr>
          <p:cNvPr id="31" name="TextBox 29">
            <a:extLst>
              <a:ext uri="{FF2B5EF4-FFF2-40B4-BE49-F238E27FC236}">
                <a16:creationId xmlns:a16="http://schemas.microsoft.com/office/drawing/2014/main" id="{9365491C-CEB3-40A4-BB9A-B0C20C89ADAE}"/>
              </a:ext>
            </a:extLst>
          </p:cNvPr>
          <p:cNvSpPr txBox="1"/>
          <p:nvPr/>
        </p:nvSpPr>
        <p:spPr>
          <a:xfrm>
            <a:off x="2023319" y="4936686"/>
            <a:ext cx="2271408" cy="486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4332C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"/>
                <a:sym typeface="210 디딤고딕"/>
              </a:rPr>
              <a:t>Jupyter</a:t>
            </a:r>
            <a:r>
              <a:rPr lang="en-US" sz="2000" dirty="0">
                <a:solidFill>
                  <a:srgbClr val="34332C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"/>
                <a:sym typeface="210 디딤고딕"/>
              </a:rPr>
              <a:t> notebook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FEACD29A-EF75-4AB3-B645-D33A26D80A62}"/>
              </a:ext>
            </a:extLst>
          </p:cNvPr>
          <p:cNvSpPr txBox="1"/>
          <p:nvPr/>
        </p:nvSpPr>
        <p:spPr>
          <a:xfrm>
            <a:off x="371477" y="1159091"/>
            <a:ext cx="147066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</a:t>
            </a:r>
            <a:r>
              <a:rPr lang="en-US" altLang="ko-KR" sz="8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|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개발환경</a:t>
            </a:r>
            <a:endParaRPr lang="en-US" sz="5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9" name="TextBox 29">
            <a:extLst>
              <a:ext uri="{FF2B5EF4-FFF2-40B4-BE49-F238E27FC236}">
                <a16:creationId xmlns:a16="http://schemas.microsoft.com/office/drawing/2014/main" id="{FB6FA38B-F58D-4D12-A85A-4FA3A5F2915D}"/>
              </a:ext>
            </a:extLst>
          </p:cNvPr>
          <p:cNvSpPr txBox="1"/>
          <p:nvPr/>
        </p:nvSpPr>
        <p:spPr>
          <a:xfrm>
            <a:off x="5377019" y="4957072"/>
            <a:ext cx="1328581" cy="486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4332C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"/>
                <a:sym typeface="210 디딤고딕"/>
              </a:rPr>
              <a:t>pycharm</a:t>
            </a:r>
            <a:endParaRPr lang="en-US" sz="2000" dirty="0">
              <a:solidFill>
                <a:srgbClr val="34332C"/>
              </a:solidFill>
              <a:latin typeface="210 디딤고딕 Light" panose="020B0600000101010101" charset="-127"/>
              <a:ea typeface="210 디딤고딕 Light" panose="020B0600000101010101" charset="-127"/>
              <a:cs typeface="210 디딤고딕"/>
              <a:sym typeface="210 디딤고딕"/>
            </a:endParaRPr>
          </a:p>
        </p:txBody>
      </p:sp>
      <p:sp>
        <p:nvSpPr>
          <p:cNvPr id="45" name="TextBox 29">
            <a:extLst>
              <a:ext uri="{FF2B5EF4-FFF2-40B4-BE49-F238E27FC236}">
                <a16:creationId xmlns:a16="http://schemas.microsoft.com/office/drawing/2014/main" id="{9627FD18-4839-430E-B457-C4C071EC231D}"/>
              </a:ext>
            </a:extLst>
          </p:cNvPr>
          <p:cNvSpPr txBox="1"/>
          <p:nvPr/>
        </p:nvSpPr>
        <p:spPr>
          <a:xfrm>
            <a:off x="7962124" y="4950064"/>
            <a:ext cx="1281437" cy="486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283"/>
              </a:lnSpc>
              <a:spcBef>
                <a:spcPct val="0"/>
              </a:spcBef>
            </a:pPr>
            <a:r>
              <a:rPr lang="en-US" sz="2000" dirty="0">
                <a:solidFill>
                  <a:srgbClr val="34332C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"/>
                <a:sym typeface="210 디딤고딕"/>
              </a:rPr>
              <a:t>ORACLE</a:t>
            </a:r>
          </a:p>
        </p:txBody>
      </p:sp>
      <p:sp>
        <p:nvSpPr>
          <p:cNvPr id="51" name="TextBox 29">
            <a:extLst>
              <a:ext uri="{FF2B5EF4-FFF2-40B4-BE49-F238E27FC236}">
                <a16:creationId xmlns:a16="http://schemas.microsoft.com/office/drawing/2014/main" id="{9B42EACD-3CE5-4DEC-A5DE-A81E4749D289}"/>
              </a:ext>
            </a:extLst>
          </p:cNvPr>
          <p:cNvSpPr txBox="1"/>
          <p:nvPr/>
        </p:nvSpPr>
        <p:spPr>
          <a:xfrm>
            <a:off x="10387091" y="4853327"/>
            <a:ext cx="1702012" cy="486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000" dirty="0">
                <a:solidFill>
                  <a:srgbClr val="34332C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"/>
                <a:sym typeface="210 디딤고딕"/>
              </a:rPr>
              <a:t>PYTHON</a:t>
            </a:r>
          </a:p>
        </p:txBody>
      </p:sp>
      <p:sp>
        <p:nvSpPr>
          <p:cNvPr id="57" name="TextBox 29">
            <a:extLst>
              <a:ext uri="{FF2B5EF4-FFF2-40B4-BE49-F238E27FC236}">
                <a16:creationId xmlns:a16="http://schemas.microsoft.com/office/drawing/2014/main" id="{0B514200-2588-4889-B56B-3D3D7F210E3F}"/>
              </a:ext>
            </a:extLst>
          </p:cNvPr>
          <p:cNvSpPr txBox="1"/>
          <p:nvPr/>
        </p:nvSpPr>
        <p:spPr>
          <a:xfrm>
            <a:off x="13426965" y="4843702"/>
            <a:ext cx="1702012" cy="486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000" dirty="0">
                <a:solidFill>
                  <a:srgbClr val="34332C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"/>
                <a:sym typeface="210 디딤고딕"/>
              </a:rPr>
              <a:t>KBO</a:t>
            </a:r>
          </a:p>
        </p:txBody>
      </p:sp>
      <p:sp>
        <p:nvSpPr>
          <p:cNvPr id="63" name="TextBox 29">
            <a:extLst>
              <a:ext uri="{FF2B5EF4-FFF2-40B4-BE49-F238E27FC236}">
                <a16:creationId xmlns:a16="http://schemas.microsoft.com/office/drawing/2014/main" id="{9A23B171-9199-44E6-A290-418BB5A5DCEC}"/>
              </a:ext>
            </a:extLst>
          </p:cNvPr>
          <p:cNvSpPr txBox="1"/>
          <p:nvPr/>
        </p:nvSpPr>
        <p:spPr>
          <a:xfrm>
            <a:off x="2357445" y="8370805"/>
            <a:ext cx="1232783" cy="486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283"/>
              </a:lnSpc>
              <a:spcBef>
                <a:spcPct val="0"/>
              </a:spcBef>
            </a:pPr>
            <a:r>
              <a:rPr lang="en-US" sz="2000" dirty="0">
                <a:solidFill>
                  <a:srgbClr val="34332C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"/>
                <a:sym typeface="210 디딤고딕"/>
              </a:rPr>
              <a:t>Open API</a:t>
            </a:r>
          </a:p>
        </p:txBody>
      </p:sp>
      <p:sp>
        <p:nvSpPr>
          <p:cNvPr id="69" name="TextBox 29">
            <a:extLst>
              <a:ext uri="{FF2B5EF4-FFF2-40B4-BE49-F238E27FC236}">
                <a16:creationId xmlns:a16="http://schemas.microsoft.com/office/drawing/2014/main" id="{5555C3EE-6BAC-4ACD-A97B-83E3E98714B9}"/>
              </a:ext>
            </a:extLst>
          </p:cNvPr>
          <p:cNvSpPr txBox="1"/>
          <p:nvPr/>
        </p:nvSpPr>
        <p:spPr>
          <a:xfrm>
            <a:off x="5065866" y="8313941"/>
            <a:ext cx="1740130" cy="486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283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34332C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"/>
                <a:sym typeface="210 디딤고딕"/>
              </a:rPr>
              <a:t>네이버 지도</a:t>
            </a:r>
            <a:endParaRPr lang="en-US" sz="2000" dirty="0">
              <a:solidFill>
                <a:srgbClr val="34332C"/>
              </a:solidFill>
              <a:latin typeface="210 디딤고딕 Light" panose="020B0600000101010101" charset="-127"/>
              <a:ea typeface="210 디딤고딕 Light" panose="020B0600000101010101" charset="-127"/>
              <a:cs typeface="210 디딤고딕"/>
              <a:sym typeface="210 디딤고딕"/>
            </a:endParaRPr>
          </a:p>
        </p:txBody>
      </p:sp>
      <p:sp>
        <p:nvSpPr>
          <p:cNvPr id="75" name="TextBox 29">
            <a:extLst>
              <a:ext uri="{FF2B5EF4-FFF2-40B4-BE49-F238E27FC236}">
                <a16:creationId xmlns:a16="http://schemas.microsoft.com/office/drawing/2014/main" id="{52D50B0E-B220-4030-B5B6-0327788BC3CF}"/>
              </a:ext>
            </a:extLst>
          </p:cNvPr>
          <p:cNvSpPr txBox="1"/>
          <p:nvPr/>
        </p:nvSpPr>
        <p:spPr>
          <a:xfrm>
            <a:off x="7430067" y="8322042"/>
            <a:ext cx="1343870" cy="486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283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34332C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"/>
                <a:sym typeface="210 디딤고딕"/>
              </a:rPr>
              <a:t>다음 지도</a:t>
            </a:r>
            <a:endParaRPr lang="en-US" sz="2000" dirty="0">
              <a:solidFill>
                <a:srgbClr val="34332C"/>
              </a:solidFill>
              <a:latin typeface="210 디딤고딕 Light" panose="020B0600000101010101" charset="-127"/>
              <a:ea typeface="210 디딤고딕 Light" panose="020B0600000101010101" charset="-127"/>
              <a:cs typeface="210 디딤고딕"/>
              <a:sym typeface="210 디딤고딕"/>
            </a:endParaRPr>
          </a:p>
        </p:txBody>
      </p:sp>
      <p:sp>
        <p:nvSpPr>
          <p:cNvPr id="79" name="TextBox 29">
            <a:extLst>
              <a:ext uri="{FF2B5EF4-FFF2-40B4-BE49-F238E27FC236}">
                <a16:creationId xmlns:a16="http://schemas.microsoft.com/office/drawing/2014/main" id="{CA3C505F-2D64-4D34-9C95-B3AE37BB23C0}"/>
              </a:ext>
            </a:extLst>
          </p:cNvPr>
          <p:cNvSpPr txBox="1"/>
          <p:nvPr/>
        </p:nvSpPr>
        <p:spPr>
          <a:xfrm>
            <a:off x="10176341" y="8250433"/>
            <a:ext cx="944823" cy="486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000" dirty="0">
                <a:solidFill>
                  <a:srgbClr val="34332C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"/>
                <a:sym typeface="210 디딤고딕"/>
              </a:rPr>
              <a:t>HTML</a:t>
            </a:r>
          </a:p>
        </p:txBody>
      </p:sp>
      <p:sp>
        <p:nvSpPr>
          <p:cNvPr id="80" name="TextBox 29">
            <a:extLst>
              <a:ext uri="{FF2B5EF4-FFF2-40B4-BE49-F238E27FC236}">
                <a16:creationId xmlns:a16="http://schemas.microsoft.com/office/drawing/2014/main" id="{EF0EB0E4-A22D-4DDA-8D9F-52F65468DBE3}"/>
              </a:ext>
            </a:extLst>
          </p:cNvPr>
          <p:cNvSpPr txBox="1"/>
          <p:nvPr/>
        </p:nvSpPr>
        <p:spPr>
          <a:xfrm>
            <a:off x="14656565" y="8250433"/>
            <a:ext cx="944823" cy="486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000" dirty="0">
                <a:solidFill>
                  <a:srgbClr val="34332C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"/>
                <a:sym typeface="210 디딤고딕"/>
              </a:rPr>
              <a:t>JSON</a:t>
            </a:r>
          </a:p>
        </p:txBody>
      </p:sp>
      <p:sp>
        <p:nvSpPr>
          <p:cNvPr id="81" name="TextBox 29">
            <a:extLst>
              <a:ext uri="{FF2B5EF4-FFF2-40B4-BE49-F238E27FC236}">
                <a16:creationId xmlns:a16="http://schemas.microsoft.com/office/drawing/2014/main" id="{5C09A743-C899-4179-B393-B953E4E0D329}"/>
              </a:ext>
            </a:extLst>
          </p:cNvPr>
          <p:cNvSpPr txBox="1"/>
          <p:nvPr/>
        </p:nvSpPr>
        <p:spPr>
          <a:xfrm>
            <a:off x="12523569" y="8267408"/>
            <a:ext cx="944823" cy="486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000" dirty="0">
                <a:solidFill>
                  <a:srgbClr val="34332C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"/>
                <a:sym typeface="210 디딤고딕"/>
              </a:rPr>
              <a:t>CSV</a:t>
            </a:r>
          </a:p>
        </p:txBody>
      </p:sp>
    </p:spTree>
    <p:extLst>
      <p:ext uri="{BB962C8B-B14F-4D97-AF65-F5344CB8AC3E}">
        <p14:creationId xmlns:p14="http://schemas.microsoft.com/office/powerpoint/2010/main" val="1031035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87B1D6-A11F-4D82-8DE5-B42754BC4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1788" y="3128110"/>
            <a:ext cx="7587412" cy="5553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A3576A-363C-42A7-8231-BE64A3B49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3128110"/>
            <a:ext cx="6172200" cy="5553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5">
            <a:extLst>
              <a:ext uri="{FF2B5EF4-FFF2-40B4-BE49-F238E27FC236}">
                <a16:creationId xmlns:a16="http://schemas.microsoft.com/office/drawing/2014/main" id="{57C32513-9E8A-40E7-A893-AC5BF53E1F41}"/>
              </a:ext>
            </a:extLst>
          </p:cNvPr>
          <p:cNvSpPr txBox="1"/>
          <p:nvPr/>
        </p:nvSpPr>
        <p:spPr>
          <a:xfrm>
            <a:off x="1143000" y="1304996"/>
            <a:ext cx="15882183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KBO 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공식사이트 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scraping</a:t>
            </a:r>
            <a:endParaRPr lang="en-US" sz="54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230595E0-9AEF-4F86-AC8F-39112C6C532B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6386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F2ADDB-2660-4C74-9DB8-FE9D1CCB4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591695"/>
            <a:ext cx="5174614" cy="61180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47B743-38BB-4746-823C-D3B71BF19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599" y="3771900"/>
            <a:ext cx="10229071" cy="3505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5">
            <a:extLst>
              <a:ext uri="{FF2B5EF4-FFF2-40B4-BE49-F238E27FC236}">
                <a16:creationId xmlns:a16="http://schemas.microsoft.com/office/drawing/2014/main" id="{1F7E8E29-D0F4-4EE6-AFF9-E8968B406E3A}"/>
              </a:ext>
            </a:extLst>
          </p:cNvPr>
          <p:cNvSpPr txBox="1"/>
          <p:nvPr/>
        </p:nvSpPr>
        <p:spPr>
          <a:xfrm>
            <a:off x="1066800" y="1216930"/>
            <a:ext cx="16078200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 </a:t>
            </a:r>
            <a:r>
              <a:rPr lang="en-US" altLang="ko-KR" sz="72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네이버 뉴스 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crawling</a:t>
            </a:r>
            <a:endParaRPr lang="en-US" sz="54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42F6D2A2-8EAC-4851-8DF0-155880992301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1312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9A5CC2-3310-4BBE-817F-F0491223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216" y="2471243"/>
            <a:ext cx="7168560" cy="57552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E69137-F9E5-41A9-B845-52A39ACA1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776" y="3127031"/>
            <a:ext cx="7391584" cy="5181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5">
            <a:extLst>
              <a:ext uri="{FF2B5EF4-FFF2-40B4-BE49-F238E27FC236}">
                <a16:creationId xmlns:a16="http://schemas.microsoft.com/office/drawing/2014/main" id="{7DAECB89-B6F3-4D7F-A4B3-748C204A46F0}"/>
              </a:ext>
            </a:extLst>
          </p:cNvPr>
          <p:cNvSpPr txBox="1"/>
          <p:nvPr/>
        </p:nvSpPr>
        <p:spPr>
          <a:xfrm>
            <a:off x="928308" y="1216930"/>
            <a:ext cx="16292892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 </a:t>
            </a:r>
            <a:r>
              <a:rPr lang="en-US" altLang="ko-KR" sz="72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네이버 지도 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crawling</a:t>
            </a:r>
            <a:endParaRPr lang="en-US" sz="54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6DC64FF3-A4BC-4FD6-BC7D-2BDCC5474CB6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1169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8D105A-5154-4BFF-8285-029958EF8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175" y="2936169"/>
            <a:ext cx="14037827" cy="47929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F7E83C0D-C687-4157-B7ED-004167FD3476}"/>
              </a:ext>
            </a:extLst>
          </p:cNvPr>
          <p:cNvSpPr txBox="1"/>
          <p:nvPr/>
        </p:nvSpPr>
        <p:spPr>
          <a:xfrm>
            <a:off x="928308" y="1216930"/>
            <a:ext cx="16423636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 </a:t>
            </a:r>
            <a:r>
              <a:rPr lang="en-US" altLang="ko-KR" sz="72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팀별 응원지수 실시간 수집</a:t>
            </a:r>
            <a:endParaRPr lang="en-US" sz="54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F31E5B01-EB98-4F27-9F70-B1669ADF9AFC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41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224CC1-42A0-4F0C-A342-00317C46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698" y="4918594"/>
            <a:ext cx="6332668" cy="21299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6D18BC-76CC-4943-B08A-9EE589CDD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0707" y="2368501"/>
            <a:ext cx="7481293" cy="66699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A67B1C-BC07-4C6B-9AED-6DA8059BE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0687" y="7128394"/>
            <a:ext cx="6508154" cy="17292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TextBox 15">
            <a:extLst>
              <a:ext uri="{FF2B5EF4-FFF2-40B4-BE49-F238E27FC236}">
                <a16:creationId xmlns:a16="http://schemas.microsoft.com/office/drawing/2014/main" id="{62E30173-82CC-4F9B-BD92-C824BB89ED4C}"/>
              </a:ext>
            </a:extLst>
          </p:cNvPr>
          <p:cNvSpPr txBox="1"/>
          <p:nvPr/>
        </p:nvSpPr>
        <p:spPr>
          <a:xfrm>
            <a:off x="928308" y="1216930"/>
            <a:ext cx="16216692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en-US" altLang="ko-KR" sz="48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Open API </a:t>
            </a:r>
            <a:r>
              <a:rPr lang="ko-KR" altLang="en-US" sz="48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활용해 데이터 수집</a:t>
            </a:r>
            <a:endParaRPr lang="en-US" sz="48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87F0CF11-C7AF-424B-AD74-A34D3F374C4A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F23B44-8C54-495B-AE39-0BD735DBB4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1" y="2491295"/>
            <a:ext cx="6342262" cy="234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59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0558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459EB9-948F-43B2-A976-10AC89A42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2839114"/>
            <a:ext cx="13360026" cy="28377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13A5D7-F1CB-4CAD-A085-FD97A350C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1760" y="2428031"/>
            <a:ext cx="3276600" cy="66442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5">
            <a:extLst>
              <a:ext uri="{FF2B5EF4-FFF2-40B4-BE49-F238E27FC236}">
                <a16:creationId xmlns:a16="http://schemas.microsoft.com/office/drawing/2014/main" id="{B8F19D4B-4A3C-4EB2-8CD5-658E657EF3D9}"/>
              </a:ext>
            </a:extLst>
          </p:cNvPr>
          <p:cNvSpPr txBox="1"/>
          <p:nvPr/>
        </p:nvSpPr>
        <p:spPr>
          <a:xfrm>
            <a:off x="928308" y="1216930"/>
            <a:ext cx="16292892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Oracle DB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에 데이터 적재</a:t>
            </a:r>
            <a:endParaRPr lang="en-US" sz="54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01FA54B5-431D-4ACD-AD5F-F2FB97138554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3576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-1676400" y="3715380"/>
            <a:ext cx="20878800" cy="2675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endParaRPr lang="en-US" sz="32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  <a:p>
            <a:pPr algn="ctr">
              <a:lnSpc>
                <a:spcPts val="9417"/>
              </a:lnSpc>
            </a:pPr>
            <a:r>
              <a:rPr lang="en-US" sz="170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150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170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시연</a:t>
            </a:r>
            <a:endParaRPr lang="en-US" sz="170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9" name="TextBox 31">
            <a:extLst>
              <a:ext uri="{FF2B5EF4-FFF2-40B4-BE49-F238E27FC236}">
                <a16:creationId xmlns:a16="http://schemas.microsoft.com/office/drawing/2014/main" id="{CEE5BF36-D402-454C-8737-4D91BCC13D42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9589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1">
            <a:extLst>
              <a:ext uri="{FF2B5EF4-FFF2-40B4-BE49-F238E27FC236}">
                <a16:creationId xmlns:a16="http://schemas.microsoft.com/office/drawing/2014/main" id="{CEE5BF36-D402-454C-8737-4D91BCC13D42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pic>
        <p:nvPicPr>
          <p:cNvPr id="4" name="영상1">
            <a:hlinkClick r:id="" action="ppaction://media"/>
            <a:extLst>
              <a:ext uri="{FF2B5EF4-FFF2-40B4-BE49-F238E27FC236}">
                <a16:creationId xmlns:a16="http://schemas.microsoft.com/office/drawing/2014/main" id="{F964FAC0-348D-4C10-ADE1-A01A7200F0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266700"/>
            <a:ext cx="16383000" cy="921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8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6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86082" y="2633687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CONTENTS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618588" y="4642970"/>
            <a:ext cx="5090436" cy="887178"/>
            <a:chOff x="0" y="0"/>
            <a:chExt cx="1340691" cy="2336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78976" y="4644226"/>
            <a:ext cx="5090436" cy="887178"/>
            <a:chOff x="0" y="0"/>
            <a:chExt cx="1340691" cy="2336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618588" y="5837460"/>
            <a:ext cx="5090436" cy="887178"/>
            <a:chOff x="0" y="0"/>
            <a:chExt cx="1340691" cy="2336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78976" y="5838717"/>
            <a:ext cx="5090436" cy="887178"/>
            <a:chOff x="0" y="0"/>
            <a:chExt cx="1340691" cy="2336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618588" y="7029439"/>
            <a:ext cx="5090436" cy="887178"/>
            <a:chOff x="0" y="0"/>
            <a:chExt cx="1340691" cy="2336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78976" y="7030695"/>
            <a:ext cx="5090436" cy="887178"/>
            <a:chOff x="0" y="0"/>
            <a:chExt cx="1340691" cy="23366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813571" y="4778520"/>
            <a:ext cx="3245306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소개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773960" y="4779776"/>
            <a:ext cx="349868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시연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813571" y="5973011"/>
            <a:ext cx="3245306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목적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773960" y="5974267"/>
            <a:ext cx="349868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수집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 분석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813571" y="7164989"/>
            <a:ext cx="3245306" cy="516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개요</a:t>
            </a:r>
            <a:endParaRPr lang="en-US" altLang="ko-KR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773960" y="7166245"/>
            <a:ext cx="3498683" cy="516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3"/>
              </a:lnSpc>
              <a:spcBef>
                <a:spcPct val="0"/>
              </a:spcBef>
            </a:pPr>
            <a:r>
              <a:rPr lang="en-US" altLang="ko-KR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발전 방향</a:t>
            </a:r>
            <a:endParaRPr lang="en-US" altLang="ko-KR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937294" y="4778520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897682" y="4779776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937294" y="5973011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97682" y="5974267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937294" y="7164989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897682" y="7166245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06</a:t>
            </a:r>
          </a:p>
        </p:txBody>
      </p:sp>
      <p:sp>
        <p:nvSpPr>
          <p:cNvPr id="39" name="TextBox 31">
            <a:extLst>
              <a:ext uri="{FF2B5EF4-FFF2-40B4-BE49-F238E27FC236}">
                <a16:creationId xmlns:a16="http://schemas.microsoft.com/office/drawing/2014/main" id="{8A441E54-2C88-4693-8D77-63DF8E31D7F7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9A8D68-E278-4DF6-8F4D-DDE7BBC7F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120" y="2350002"/>
            <a:ext cx="4591050" cy="63704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92AD32-0C8F-4451-BB92-4A1090639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077" y="2393214"/>
            <a:ext cx="9968293" cy="2752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0B53A2-2B1F-47A8-8F1C-EF7198AC46F5}"/>
              </a:ext>
            </a:extLst>
          </p:cNvPr>
          <p:cNvSpPr txBox="1"/>
          <p:nvPr/>
        </p:nvSpPr>
        <p:spPr>
          <a:xfrm>
            <a:off x="12192000" y="7279031"/>
            <a:ext cx="38572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댓글 감성 분석</a:t>
            </a:r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조회수</a:t>
            </a:r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좋아요 수를 통하여 구단 팬들을 위해 영상 추천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25EA11-28E0-4AA1-B930-44190DD7C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077" y="5404294"/>
            <a:ext cx="8905875" cy="18192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Box 15">
            <a:extLst>
              <a:ext uri="{FF2B5EF4-FFF2-40B4-BE49-F238E27FC236}">
                <a16:creationId xmlns:a16="http://schemas.microsoft.com/office/drawing/2014/main" id="{AA4C9AD2-18AE-4C32-8DB9-6C2C9E9D31D5}"/>
              </a:ext>
            </a:extLst>
          </p:cNvPr>
          <p:cNvSpPr txBox="1"/>
          <p:nvPr/>
        </p:nvSpPr>
        <p:spPr>
          <a:xfrm>
            <a:off x="928308" y="1216930"/>
            <a:ext cx="16292892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설명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영상 추천</a:t>
            </a:r>
            <a:r>
              <a:rPr lang="ko-KR" altLang="en-US" sz="5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endParaRPr lang="en-US" sz="54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4E8335C8-582E-4F2D-B43F-A9F7CE681B51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2768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1">
            <a:extLst>
              <a:ext uri="{FF2B5EF4-FFF2-40B4-BE49-F238E27FC236}">
                <a16:creationId xmlns:a16="http://schemas.microsoft.com/office/drawing/2014/main" id="{CEE5BF36-D402-454C-8737-4D91BCC13D42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pic>
        <p:nvPicPr>
          <p:cNvPr id="4" name="영상2">
            <a:hlinkClick r:id="" action="ppaction://media"/>
            <a:extLst>
              <a:ext uri="{FF2B5EF4-FFF2-40B4-BE49-F238E27FC236}">
                <a16:creationId xmlns:a16="http://schemas.microsoft.com/office/drawing/2014/main" id="{714DB74B-23E1-4C73-8877-E3B0814141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190500"/>
            <a:ext cx="16459200" cy="92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5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1F3469-F77C-4EA3-8660-E77EE710B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9133" y="6594028"/>
            <a:ext cx="2514600" cy="1771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90B2BD-0C60-4E5E-9579-982DB19E4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1" y="2504528"/>
            <a:ext cx="13619932" cy="57971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81AAB8A2-D890-4F13-A8E0-CCC7381910AA}"/>
              </a:ext>
            </a:extLst>
          </p:cNvPr>
          <p:cNvSpPr txBox="1"/>
          <p:nvPr/>
        </p:nvSpPr>
        <p:spPr>
          <a:xfrm>
            <a:off x="928308" y="1216930"/>
            <a:ext cx="16408092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데이터 분석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머신러닝을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통해 </a:t>
            </a:r>
            <a:r>
              <a:rPr lang="ko-KR" alt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관중수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예측</a:t>
            </a:r>
            <a:endParaRPr lang="en-US" sz="40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49EE45FE-D789-4803-8EB7-AEE78C596309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8386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71F72-B34E-4CD7-9A9E-D77257815976}"/>
              </a:ext>
            </a:extLst>
          </p:cNvPr>
          <p:cNvSpPr txBox="1"/>
          <p:nvPr/>
        </p:nvSpPr>
        <p:spPr>
          <a:xfrm>
            <a:off x="12293408" y="3009900"/>
            <a:ext cx="46229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날씨 데이터만 학습 시킨 후 예측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</a:rPr>
              <a:t>-</a:t>
            </a:r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  <a:sym typeface="Wingdings" panose="05000000000000000000" pitchFamily="2" charset="2"/>
              </a:rPr>
              <a:t>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  <a:sym typeface="Wingdings" panose="05000000000000000000" pitchFamily="2" charset="2"/>
              </a:rPr>
              <a:t>매우 부정확한 것을 확인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12" name="TextBox 31">
            <a:extLst>
              <a:ext uri="{FF2B5EF4-FFF2-40B4-BE49-F238E27FC236}">
                <a16:creationId xmlns:a16="http://schemas.microsoft.com/office/drawing/2014/main" id="{85E5FCCF-0897-4FFA-83AF-886E8B50FC2C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670B5A-13AE-429A-92F7-0BFC6D4FC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2425218"/>
            <a:ext cx="11074208" cy="5814776"/>
          </a:xfrm>
          <a:prstGeom prst="rect">
            <a:avLst/>
          </a:prstGeom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270F8B5B-09E0-4834-8345-B74BF364E4A3}"/>
              </a:ext>
            </a:extLst>
          </p:cNvPr>
          <p:cNvSpPr txBox="1"/>
          <p:nvPr/>
        </p:nvSpPr>
        <p:spPr>
          <a:xfrm>
            <a:off x="928308" y="1216930"/>
            <a:ext cx="16408092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데이터 분석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머신러닝을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통해 </a:t>
            </a:r>
            <a:r>
              <a:rPr lang="ko-KR" alt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관중수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예측</a:t>
            </a:r>
            <a:endParaRPr lang="en-US" sz="40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</p:spTree>
    <p:extLst>
      <p:ext uri="{BB962C8B-B14F-4D97-AF65-F5344CB8AC3E}">
        <p14:creationId xmlns:p14="http://schemas.microsoft.com/office/powerpoint/2010/main" val="3275537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517A88-1065-453E-B47F-601BE4B89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56" y="2518391"/>
            <a:ext cx="10512944" cy="5596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71F72-B34E-4CD7-9A9E-D77257815976}"/>
              </a:ext>
            </a:extLst>
          </p:cNvPr>
          <p:cNvSpPr txBox="1"/>
          <p:nvPr/>
        </p:nvSpPr>
        <p:spPr>
          <a:xfrm>
            <a:off x="2971800" y="8179292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요일 데이터와 주말 데이터를 추가로 학습시킴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153A89-1895-41BD-B504-1413B80A8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7014" y="2518390"/>
            <a:ext cx="5415853" cy="5215909"/>
          </a:xfrm>
          <a:prstGeom prst="rect">
            <a:avLst/>
          </a:prstGeom>
        </p:spPr>
      </p:pic>
      <p:sp>
        <p:nvSpPr>
          <p:cNvPr id="12" name="TextBox 31">
            <a:extLst>
              <a:ext uri="{FF2B5EF4-FFF2-40B4-BE49-F238E27FC236}">
                <a16:creationId xmlns:a16="http://schemas.microsoft.com/office/drawing/2014/main" id="{85E5FCCF-0897-4FFA-83AF-886E8B50FC2C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A870D709-DFC3-45DE-B0A5-353E79773E1B}"/>
              </a:ext>
            </a:extLst>
          </p:cNvPr>
          <p:cNvSpPr txBox="1"/>
          <p:nvPr/>
        </p:nvSpPr>
        <p:spPr>
          <a:xfrm>
            <a:off x="928308" y="1216930"/>
            <a:ext cx="16408092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데이터 분석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머신러닝을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통해 </a:t>
            </a:r>
            <a:r>
              <a:rPr lang="ko-KR" alt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관중수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예측</a:t>
            </a:r>
            <a:endParaRPr lang="en-US" sz="40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</p:spTree>
    <p:extLst>
      <p:ext uri="{BB962C8B-B14F-4D97-AF65-F5344CB8AC3E}">
        <p14:creationId xmlns:p14="http://schemas.microsoft.com/office/powerpoint/2010/main" val="1230285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0F690-121F-4261-953E-A482715686C8}"/>
              </a:ext>
            </a:extLst>
          </p:cNvPr>
          <p:cNvSpPr txBox="1"/>
          <p:nvPr/>
        </p:nvSpPr>
        <p:spPr>
          <a:xfrm>
            <a:off x="1069456" y="7371475"/>
            <a:ext cx="4264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휴일 데이터를 피처로 추가 학습시킨 최종 관중 수 예측 그래프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FD94A5-DD74-461D-80C6-F4C0E73F5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75" y="2944782"/>
            <a:ext cx="2583846" cy="430151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A3B02E2-CD71-4958-927E-6A4D6535E9B3}"/>
              </a:ext>
            </a:extLst>
          </p:cNvPr>
          <p:cNvSpPr/>
          <p:nvPr/>
        </p:nvSpPr>
        <p:spPr>
          <a:xfrm>
            <a:off x="4191000" y="4714726"/>
            <a:ext cx="8382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3326CD-C3D8-4310-9738-74CD4FC6B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999" y="2494070"/>
            <a:ext cx="11706225" cy="6295254"/>
          </a:xfrm>
          <a:prstGeom prst="rect">
            <a:avLst/>
          </a:prstGeom>
        </p:spPr>
      </p:pic>
      <p:sp>
        <p:nvSpPr>
          <p:cNvPr id="13" name="TextBox 31">
            <a:extLst>
              <a:ext uri="{FF2B5EF4-FFF2-40B4-BE49-F238E27FC236}">
                <a16:creationId xmlns:a16="http://schemas.microsoft.com/office/drawing/2014/main" id="{CDE596BB-0E1F-43A8-BF09-B6233EF13907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F130B460-2A74-4742-8FE6-0745B208592A}"/>
              </a:ext>
            </a:extLst>
          </p:cNvPr>
          <p:cNvSpPr txBox="1"/>
          <p:nvPr/>
        </p:nvSpPr>
        <p:spPr>
          <a:xfrm>
            <a:off x="928308" y="1216930"/>
            <a:ext cx="16408092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데이터 분석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머신러닝을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통해 </a:t>
            </a:r>
            <a:r>
              <a:rPr lang="ko-KR" alt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관중수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예측</a:t>
            </a:r>
            <a:endParaRPr lang="en-US" sz="40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</p:spTree>
    <p:extLst>
      <p:ext uri="{BB962C8B-B14F-4D97-AF65-F5344CB8AC3E}">
        <p14:creationId xmlns:p14="http://schemas.microsoft.com/office/powerpoint/2010/main" val="1634797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2420DBC1-B10B-4A1C-A694-96D86D919825}"/>
              </a:ext>
            </a:extLst>
          </p:cNvPr>
          <p:cNvSpPr txBox="1"/>
          <p:nvPr/>
        </p:nvSpPr>
        <p:spPr>
          <a:xfrm>
            <a:off x="928306" y="1188003"/>
            <a:ext cx="16265079" cy="1143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2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2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2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데이터 분석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관중예측 데이터를 통한 비즈니스 모델</a:t>
            </a:r>
            <a:endParaRPr lang="en-US" sz="28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3836E5D2-D7D3-41EF-851E-4AF226FE4A65}"/>
              </a:ext>
            </a:extLst>
          </p:cNvPr>
          <p:cNvSpPr txBox="1"/>
          <p:nvPr/>
        </p:nvSpPr>
        <p:spPr>
          <a:xfrm>
            <a:off x="1324478" y="3495532"/>
            <a:ext cx="4438891" cy="350265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0D34B-AEF0-48BD-B0CD-9594B621D57C}"/>
              </a:ext>
            </a:extLst>
          </p:cNvPr>
          <p:cNvSpPr txBox="1"/>
          <p:nvPr/>
        </p:nvSpPr>
        <p:spPr>
          <a:xfrm>
            <a:off x="1678531" y="2870013"/>
            <a:ext cx="1493093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맞춤형 데이터 서비스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▷ 팬의 관심사나 좋아하는 팀에 기반하여 경기 </a:t>
            </a:r>
            <a:r>
              <a:rPr lang="ko-KR" altLang="en-US" sz="3200" dirty="0" err="1">
                <a:latin typeface="210 디딤고딕" panose="020B0600000101010101" charset="-127"/>
                <a:ea typeface="210 디딤고딕" panose="020B0600000101010101" charset="-127"/>
              </a:rPr>
              <a:t>관중수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 예측을 제공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▷ 인기 있을 것으로 예측되는 경기를 맞춤형으로 추천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</a:rPr>
              <a:t>2.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파트너십 및 제휴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▷ 관중 수 예측 데이터를 활용하여 여러 </a:t>
            </a:r>
            <a:r>
              <a:rPr lang="ko-KR" altLang="en-US" sz="3200" dirty="0" err="1">
                <a:latin typeface="210 디딤고딕" panose="020B0600000101010101" charset="-127"/>
                <a:ea typeface="210 디딤고딕" panose="020B0600000101010101" charset="-127"/>
              </a:rPr>
              <a:t>굿즈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 판매 업체나 </a:t>
            </a:r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</a:rPr>
              <a:t>KBO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나 구단과 협력하여 예측된 관중 수에 따라서 특별할인이나 프로모션 진행</a:t>
            </a:r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티켓가격 조정 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en-US" altLang="ko-KR" sz="3200" dirty="0">
                <a:latin typeface="210 디딤고딕" panose="020B0600000101010101" charset="-127"/>
                <a:ea typeface="210 디딤고딕" panose="020B0600000101010101" charset="-127"/>
              </a:rPr>
              <a:t>3. </a:t>
            </a:r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데이터 기반 컨텐츠 제작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ko-KR" altLang="en-US" sz="3200" dirty="0">
                <a:latin typeface="210 디딤고딕" panose="020B0600000101010101" charset="-127"/>
                <a:ea typeface="210 디딤고딕" panose="020B0600000101010101" charset="-127"/>
              </a:rPr>
              <a:t>▷ 관중 수 예측하는 데이터를 팬들에게 제공하여 팬들이 쉽게 이해하고 공유 할 수 있도록 추진</a:t>
            </a:r>
            <a:endParaRPr lang="en-US" altLang="ko-KR" sz="3200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19" name="TextBox 31">
            <a:extLst>
              <a:ext uri="{FF2B5EF4-FFF2-40B4-BE49-F238E27FC236}">
                <a16:creationId xmlns:a16="http://schemas.microsoft.com/office/drawing/2014/main" id="{0F26D163-347B-4C07-BC65-976F696A7D77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880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027824" y="3546661"/>
            <a:ext cx="10075516" cy="868643"/>
            <a:chOff x="0" y="0"/>
            <a:chExt cx="2361775" cy="2036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27824" y="4802980"/>
            <a:ext cx="10075516" cy="868643"/>
            <a:chOff x="0" y="0"/>
            <a:chExt cx="2361775" cy="2036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027824" y="6043099"/>
            <a:ext cx="10075516" cy="868643"/>
            <a:chOff x="0" y="0"/>
            <a:chExt cx="2361775" cy="2036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6329547" y="3789149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6329547" y="5045469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6329547" y="6285587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1752600" y="3546661"/>
            <a:ext cx="4027573" cy="5608298"/>
            <a:chOff x="0" y="0"/>
            <a:chExt cx="557039" cy="52429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7039" cy="524291"/>
            </a:xfrm>
            <a:custGeom>
              <a:avLst/>
              <a:gdLst/>
              <a:ahLst/>
              <a:cxnLst/>
              <a:rect l="l" t="t" r="r" b="b"/>
              <a:pathLst>
                <a:path w="557039" h="524291">
                  <a:moveTo>
                    <a:pt x="0" y="0"/>
                  </a:moveTo>
                  <a:lnTo>
                    <a:pt x="557039" y="0"/>
                  </a:lnTo>
                  <a:lnTo>
                    <a:pt x="557039" y="524291"/>
                  </a:lnTo>
                  <a:lnTo>
                    <a:pt x="0" y="524291"/>
                  </a:lnTo>
                  <a:close/>
                </a:path>
              </a:pathLst>
            </a:custGeom>
            <a:blipFill>
              <a:blip r:embed="rId4"/>
              <a:stretch>
                <a:fillRect l="-20634" r="-20634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4614515" y="1753642"/>
            <a:ext cx="9058971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발전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방향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601135" y="3672943"/>
            <a:ext cx="938396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조금 더 다양하고 상세한 통합 정보 추가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601135" y="4929263"/>
            <a:ext cx="938396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 분석을 통한 비즈니스 모델 구현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601135" y="6169382"/>
            <a:ext cx="938396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삼성 라이온즈 이외에 다른 구단들 정보 추가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28" name="Group 12">
            <a:extLst>
              <a:ext uri="{FF2B5EF4-FFF2-40B4-BE49-F238E27FC236}">
                <a16:creationId xmlns:a16="http://schemas.microsoft.com/office/drawing/2014/main" id="{414828E0-78AB-4CAF-89F6-A982E1E59313}"/>
              </a:ext>
            </a:extLst>
          </p:cNvPr>
          <p:cNvGrpSpPr/>
          <p:nvPr/>
        </p:nvGrpSpPr>
        <p:grpSpPr>
          <a:xfrm>
            <a:off x="6027824" y="7154230"/>
            <a:ext cx="10075516" cy="868643"/>
            <a:chOff x="0" y="0"/>
            <a:chExt cx="2361775" cy="203616"/>
          </a:xfrm>
        </p:grpSpPr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374100F8-F765-46DA-BE4F-E3F01E9C4063}"/>
                </a:ext>
              </a:extLst>
            </p:cNvPr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042F4F85-4763-4562-B956-6A8CF30C4F47}"/>
                </a:ext>
              </a:extLst>
            </p:cNvPr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AutoShape 17">
            <a:extLst>
              <a:ext uri="{FF2B5EF4-FFF2-40B4-BE49-F238E27FC236}">
                <a16:creationId xmlns:a16="http://schemas.microsoft.com/office/drawing/2014/main" id="{24B2DC21-10D0-4CAE-9FE2-907ADEEFAA70}"/>
              </a:ext>
            </a:extLst>
          </p:cNvPr>
          <p:cNvSpPr/>
          <p:nvPr/>
        </p:nvSpPr>
        <p:spPr>
          <a:xfrm>
            <a:off x="6329547" y="7396718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69FF1D39-CAAE-4909-B354-8F28D363FC4D}"/>
              </a:ext>
            </a:extLst>
          </p:cNvPr>
          <p:cNvSpPr txBox="1"/>
          <p:nvPr/>
        </p:nvSpPr>
        <p:spPr>
          <a:xfrm>
            <a:off x="6601135" y="7280513"/>
            <a:ext cx="938396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인공지능 </a:t>
            </a: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쳇봇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서비스 추가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39" name="Group 12">
            <a:extLst>
              <a:ext uri="{FF2B5EF4-FFF2-40B4-BE49-F238E27FC236}">
                <a16:creationId xmlns:a16="http://schemas.microsoft.com/office/drawing/2014/main" id="{085DED51-1E70-4E68-A039-3907F5206C34}"/>
              </a:ext>
            </a:extLst>
          </p:cNvPr>
          <p:cNvGrpSpPr/>
          <p:nvPr/>
        </p:nvGrpSpPr>
        <p:grpSpPr>
          <a:xfrm>
            <a:off x="6027824" y="8286316"/>
            <a:ext cx="10075516" cy="868643"/>
            <a:chOff x="0" y="0"/>
            <a:chExt cx="2361775" cy="203616"/>
          </a:xfrm>
        </p:grpSpPr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89D26EBF-166E-423C-A012-7F786C3A360E}"/>
                </a:ext>
              </a:extLst>
            </p:cNvPr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FC4669A8-AF0E-4E22-B82D-2E5CBB166631}"/>
                </a:ext>
              </a:extLst>
            </p:cNvPr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AutoShape 17">
            <a:extLst>
              <a:ext uri="{FF2B5EF4-FFF2-40B4-BE49-F238E27FC236}">
                <a16:creationId xmlns:a16="http://schemas.microsoft.com/office/drawing/2014/main" id="{89BF1E81-F37D-4CB4-BFA9-28F242ED5D68}"/>
              </a:ext>
            </a:extLst>
          </p:cNvPr>
          <p:cNvSpPr/>
          <p:nvPr/>
        </p:nvSpPr>
        <p:spPr>
          <a:xfrm>
            <a:off x="6329547" y="8528804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TextBox 27">
            <a:extLst>
              <a:ext uri="{FF2B5EF4-FFF2-40B4-BE49-F238E27FC236}">
                <a16:creationId xmlns:a16="http://schemas.microsoft.com/office/drawing/2014/main" id="{A131CD10-71EA-4FDE-8E65-17FCCE72FEF6}"/>
              </a:ext>
            </a:extLst>
          </p:cNvPr>
          <p:cNvSpPr txBox="1"/>
          <p:nvPr/>
        </p:nvSpPr>
        <p:spPr>
          <a:xfrm>
            <a:off x="6601135" y="8412599"/>
            <a:ext cx="938396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니즈에 맞는 프론트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/</a:t>
            </a: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백앤드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기술로 확장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AFF99B3C-EB65-45E9-818E-58C162F4E994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FC9508D9-AE22-4488-8F9F-0A2C8A80F0E8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4BF98185-6EAB-43EE-A66B-1435E390ED21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745ECD6F-C6F5-4A90-B3B2-BB8E43C14964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23">
            <a:extLst>
              <a:ext uri="{FF2B5EF4-FFF2-40B4-BE49-F238E27FC236}">
                <a16:creationId xmlns:a16="http://schemas.microsoft.com/office/drawing/2014/main" id="{2075F33C-0B8D-47EE-B65E-181F0391798C}"/>
              </a:ext>
            </a:extLst>
          </p:cNvPr>
          <p:cNvSpPr txBox="1"/>
          <p:nvPr/>
        </p:nvSpPr>
        <p:spPr>
          <a:xfrm>
            <a:off x="3107357" y="1359569"/>
            <a:ext cx="12073286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팀 프로젝트 진행 </a:t>
            </a:r>
            <a:r>
              <a:rPr lang="ko-KR" alt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느낀점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9B4C272F-3043-4158-B5A9-81AE55614C20}"/>
              </a:ext>
            </a:extLst>
          </p:cNvPr>
          <p:cNvGrpSpPr/>
          <p:nvPr/>
        </p:nvGrpSpPr>
        <p:grpSpPr>
          <a:xfrm>
            <a:off x="2286000" y="2394740"/>
            <a:ext cx="14249400" cy="1895454"/>
            <a:chOff x="0" y="-47625"/>
            <a:chExt cx="2361775" cy="251241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E1B0E1A-84AB-4847-9382-43CBC4E9F452}"/>
                </a:ext>
              </a:extLst>
            </p:cNvPr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pPr algn="just"/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윤준영 </a:t>
              </a:r>
              <a:r>
                <a:rPr lang="en-US" altLang="ko-KR" sz="2800" dirty="0">
                  <a:latin typeface="210 디딤고딕" panose="020B0600000101010101" charset="-127"/>
                  <a:ea typeface="210 디딤고딕" panose="020B0600000101010101" charset="-127"/>
                </a:rPr>
                <a:t>:</a:t>
              </a:r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태어나서 처음으로 맡은 프로젝트라서 굉장히 떨리고 또 긴장도 했는데</a:t>
              </a:r>
              <a:r>
                <a:rPr lang="en-US" altLang="ko-KR" sz="2800" dirty="0">
                  <a:latin typeface="210 디딤고딕" panose="020B0600000101010101" charset="-127"/>
                  <a:ea typeface="210 디딤고딕" panose="020B0600000101010101" charset="-127"/>
                </a:rPr>
                <a:t>, </a:t>
              </a:r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막상 프로젝트를 진행을 하다 보니 일이 잘 </a:t>
              </a:r>
              <a:r>
                <a:rPr lang="ko-KR" altLang="en-US" sz="2800" dirty="0" err="1">
                  <a:latin typeface="210 디딤고딕" panose="020B0600000101010101" charset="-127"/>
                  <a:ea typeface="210 디딤고딕" panose="020B0600000101010101" charset="-127"/>
                </a:rPr>
                <a:t>풀릴땐</a:t>
              </a:r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 재미있고</a:t>
              </a:r>
              <a:r>
                <a:rPr lang="en-US" altLang="ko-KR" sz="2800" dirty="0">
                  <a:latin typeface="210 디딤고딕" panose="020B0600000101010101" charset="-127"/>
                  <a:ea typeface="210 디딤고딕" panose="020B0600000101010101" charset="-127"/>
                </a:rPr>
                <a:t>, </a:t>
              </a:r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또 </a:t>
              </a:r>
              <a:r>
                <a:rPr lang="ko-KR" altLang="en-US" sz="2800" dirty="0" err="1">
                  <a:latin typeface="210 디딤고딕" panose="020B0600000101010101" charset="-127"/>
                  <a:ea typeface="210 디딤고딕" panose="020B0600000101010101" charset="-127"/>
                </a:rPr>
                <a:t>막힐땐</a:t>
              </a:r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 머리가 </a:t>
              </a:r>
              <a:r>
                <a:rPr lang="ko-KR" altLang="en-US" sz="2800" dirty="0" err="1">
                  <a:latin typeface="210 디딤고딕" panose="020B0600000101010101" charset="-127"/>
                  <a:ea typeface="210 디딤고딕" panose="020B0600000101010101" charset="-127"/>
                </a:rPr>
                <a:t>깨질것</a:t>
              </a:r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 같다가 막히는게 풀리면 또 재미있어지고</a:t>
              </a:r>
              <a:r>
                <a:rPr lang="en-US" altLang="ko-KR" sz="2800" dirty="0">
                  <a:latin typeface="210 디딤고딕" panose="020B0600000101010101" charset="-127"/>
                  <a:ea typeface="210 디딤고딕" panose="020B0600000101010101" charset="-127"/>
                </a:rPr>
                <a:t>, </a:t>
              </a:r>
              <a:r>
                <a:rPr lang="ko-KR" altLang="en-US" sz="2800" dirty="0">
                  <a:latin typeface="210 디딤고딕" panose="020B0600000101010101" charset="-127"/>
                  <a:ea typeface="210 디딤고딕" panose="020B0600000101010101" charset="-127"/>
                </a:rPr>
                <a:t>저에게 있어서 굉장히 감회가 새로운 경험이었습니다</a:t>
              </a:r>
              <a:r>
                <a:rPr lang="en-US" altLang="ko-KR" sz="2800" dirty="0">
                  <a:latin typeface="210 디딤고딕" panose="020B0600000101010101" charset="-127"/>
                  <a:ea typeface="210 디딤고딕" panose="020B0600000101010101" charset="-127"/>
                </a:rPr>
                <a:t>.  </a:t>
              </a:r>
              <a:endParaRPr lang="ko-KR" altLang="en-US" sz="2800" dirty="0">
                <a:latin typeface="210 디딤고딕" panose="020B0600000101010101" charset="-127"/>
                <a:ea typeface="210 디딤고딕" panose="020B0600000101010101" charset="-127"/>
              </a:endParaRPr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EB5AFF9-5964-432B-AEF0-2221491BBCEE}"/>
                </a:ext>
              </a:extLst>
            </p:cNvPr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Freeform 7">
            <a:extLst>
              <a:ext uri="{FF2B5EF4-FFF2-40B4-BE49-F238E27FC236}">
                <a16:creationId xmlns:a16="http://schemas.microsoft.com/office/drawing/2014/main" id="{4F78E09B-4F6C-4CC9-9143-15A17EE65267}"/>
              </a:ext>
            </a:extLst>
          </p:cNvPr>
          <p:cNvSpPr/>
          <p:nvPr/>
        </p:nvSpPr>
        <p:spPr>
          <a:xfrm>
            <a:off x="2286000" y="6506587"/>
            <a:ext cx="14249400" cy="1536154"/>
          </a:xfrm>
          <a:custGeom>
            <a:avLst/>
            <a:gdLst/>
            <a:ahLst/>
            <a:cxnLst/>
            <a:rect l="l" t="t" r="r" b="b"/>
            <a:pathLst>
              <a:path w="2361775" h="203616">
                <a:moveTo>
                  <a:pt x="0" y="0"/>
                </a:moveTo>
                <a:lnTo>
                  <a:pt x="2361775" y="0"/>
                </a:lnTo>
                <a:lnTo>
                  <a:pt x="2361775" y="203616"/>
                </a:lnTo>
                <a:lnTo>
                  <a:pt x="0" y="203616"/>
                </a:lnTo>
                <a:close/>
              </a:path>
            </a:pathLst>
          </a:custGeom>
          <a:solidFill>
            <a:srgbClr val="FFFDF8"/>
          </a:solidFill>
          <a:ln w="19050" cap="sq">
            <a:solidFill>
              <a:srgbClr val="34332C"/>
            </a:solidFill>
            <a:prstDash val="solid"/>
            <a:miter/>
          </a:ln>
        </p:spPr>
        <p:txBody>
          <a:bodyPr/>
          <a:lstStyle/>
          <a:p>
            <a:pPr algn="just"/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서동준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: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이번 프로젝트를 하면서 지금 까지 배웠던 과정을 활용하는 것이 생각보다 쉽지 않았지만 팀원과 함께 하면서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많은것이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보완 되어서 좋았습니다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.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팀원들이 많이 도와줘서 고맙고 데이터베이스 적재와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크롤링에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대한 지식과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스케쥴링기법에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더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배울수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있었습니다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.</a:t>
            </a:r>
            <a:endParaRPr lang="ko-KR" altLang="en-US" sz="2800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36" name="Freeform 7">
            <a:extLst>
              <a:ext uri="{FF2B5EF4-FFF2-40B4-BE49-F238E27FC236}">
                <a16:creationId xmlns:a16="http://schemas.microsoft.com/office/drawing/2014/main" id="{B5190C03-90CC-4207-9AD0-88EA13C1DE51}"/>
              </a:ext>
            </a:extLst>
          </p:cNvPr>
          <p:cNvSpPr/>
          <p:nvPr/>
        </p:nvSpPr>
        <p:spPr>
          <a:xfrm>
            <a:off x="2314074" y="4623420"/>
            <a:ext cx="14249400" cy="1536154"/>
          </a:xfrm>
          <a:custGeom>
            <a:avLst/>
            <a:gdLst/>
            <a:ahLst/>
            <a:cxnLst/>
            <a:rect l="l" t="t" r="r" b="b"/>
            <a:pathLst>
              <a:path w="2361775" h="203616">
                <a:moveTo>
                  <a:pt x="0" y="0"/>
                </a:moveTo>
                <a:lnTo>
                  <a:pt x="2361775" y="0"/>
                </a:lnTo>
                <a:lnTo>
                  <a:pt x="2361775" y="203616"/>
                </a:lnTo>
                <a:lnTo>
                  <a:pt x="0" y="203616"/>
                </a:lnTo>
                <a:close/>
              </a:path>
            </a:pathLst>
          </a:custGeom>
          <a:solidFill>
            <a:srgbClr val="FFFDF8"/>
          </a:solidFill>
          <a:ln w="19050" cap="sq">
            <a:solidFill>
              <a:srgbClr val="34332C"/>
            </a:solidFill>
            <a:prstDash val="solid"/>
            <a:miter/>
          </a:ln>
        </p:spPr>
        <p:txBody>
          <a:bodyPr/>
          <a:lstStyle/>
          <a:p>
            <a:pPr algn="just"/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이창하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: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길다면 길고 짧다면 짧은 시간동안 교육받은 내용들을 역량대로 최대한 활용하여 프로젝트를 진행하였는데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잘 할 수 있는 부분도 있고 잘 안되는 부분들도 있었지만 팀원들과 같이 협력하여 하니 해결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할수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있었고 많이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배울수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있는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시간이였습니다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.</a:t>
            </a:r>
            <a:endParaRPr lang="ko-KR" altLang="en-US" sz="2800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F41C9FCE-702C-41E8-98B4-7E9AA1D050D8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</p:spTree>
    <p:extLst>
      <p:ext uri="{BB962C8B-B14F-4D97-AF65-F5344CB8AC3E}">
        <p14:creationId xmlns:p14="http://schemas.microsoft.com/office/powerpoint/2010/main" val="2040215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86082" y="3809224"/>
            <a:ext cx="6915837" cy="165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28"/>
              </a:lnSpc>
              <a:spcBef>
                <a:spcPct val="0"/>
              </a:spcBef>
            </a:pPr>
            <a:r>
              <a:rPr lang="en-US" sz="10099" b="1" u="none" strike="noStrike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Q &amp; 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44232" y="5833124"/>
            <a:ext cx="8399535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프로젝트에 대해 궁금한 점은 질문해주세요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31">
            <a:extLst>
              <a:ext uri="{FF2B5EF4-FFF2-40B4-BE49-F238E27FC236}">
                <a16:creationId xmlns:a16="http://schemas.microsoft.com/office/drawing/2014/main" id="{BB2B74AA-430F-44CA-BB1A-A1E526949098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104549" y="3457979"/>
            <a:ext cx="3347304" cy="4962768"/>
            <a:chOff x="0" y="0"/>
            <a:chExt cx="784633" cy="11633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56108" y="3441650"/>
            <a:ext cx="3347304" cy="4962768"/>
            <a:chOff x="0" y="0"/>
            <a:chExt cx="784633" cy="11633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42349" y="3441650"/>
            <a:ext cx="3347304" cy="4962768"/>
            <a:chOff x="0" y="0"/>
            <a:chExt cx="784633" cy="11633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>
            <a:off x="3607853" y="6238533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8691891" y="6289967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3224184" y="6274704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5233972" y="1670426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팀</a:t>
            </a: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소개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399274" y="6122328"/>
            <a:ext cx="1103051" cy="516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윤준영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408117" y="6152806"/>
            <a:ext cx="110305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이창하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093488" y="6152807"/>
            <a:ext cx="110305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서동준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791303" y="6233961"/>
            <a:ext cx="1319056" cy="3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en-US" sz="19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</a:t>
            </a:r>
            <a:r>
              <a:rPr lang="ko-KR" altLang="en-US" sz="19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리더</a:t>
            </a:r>
            <a:endParaRPr lang="en-US" sz="19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824652" y="6267870"/>
            <a:ext cx="1319056" cy="3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7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팀원</a:t>
            </a:r>
            <a:endParaRPr lang="en-US" sz="19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3489874" y="6280019"/>
            <a:ext cx="1319056" cy="3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07"/>
              </a:lnSpc>
              <a:spcBef>
                <a:spcPct val="0"/>
              </a:spcBef>
            </a:pPr>
            <a:r>
              <a:rPr lang="ko-KR" altLang="en-US" sz="19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팀원</a:t>
            </a:r>
            <a:endParaRPr lang="en-US" sz="1900" u="none" strike="noStrike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399274" y="6765800"/>
            <a:ext cx="2711084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 취합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Dashboard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구현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뉴스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data crawling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및 시각화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OPENAPI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활용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374218" y="6807216"/>
            <a:ext cx="2711084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선수데이터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crawling,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감성분석추천구현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machine learning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활용 하여 관중 예측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2093488" y="6773368"/>
            <a:ext cx="2711084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맛집 데이터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crawling,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숙소 데이터 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crawling,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실시간데이터 수집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DB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구현 및 적재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6892B80-F315-4E4B-88C2-083E7C2D3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692" y="3528324"/>
            <a:ext cx="2984247" cy="26736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B223338-192B-4968-A63E-FB85F228C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9426" y="3479784"/>
            <a:ext cx="2711084" cy="27085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C1E5D9-5B53-4F0C-8B4A-0C07551F6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9195" y="3567765"/>
            <a:ext cx="2614998" cy="2706939"/>
          </a:xfrm>
          <a:prstGeom prst="rect">
            <a:avLst/>
          </a:prstGeom>
        </p:spPr>
      </p:pic>
      <p:sp>
        <p:nvSpPr>
          <p:cNvPr id="35" name="TextBox 31">
            <a:extLst>
              <a:ext uri="{FF2B5EF4-FFF2-40B4-BE49-F238E27FC236}">
                <a16:creationId xmlns:a16="http://schemas.microsoft.com/office/drawing/2014/main" id="{5B9864BA-EFC1-459F-A921-C0CA89475D7A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4360313" y="4253482"/>
            <a:ext cx="9567375" cy="165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28"/>
              </a:lnSpc>
            </a:pPr>
            <a:r>
              <a:rPr lang="en-US" sz="10099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감사합니다</a:t>
            </a: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84A72516-6154-4CD6-A27A-7A3BE6115AA1}"/>
              </a:ext>
            </a:extLst>
          </p:cNvPr>
          <p:cNvSpPr txBox="1"/>
          <p:nvPr/>
        </p:nvSpPr>
        <p:spPr>
          <a:xfrm>
            <a:off x="14281812" y="817899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249442" y="2735411"/>
            <a:ext cx="8712529" cy="5862699"/>
            <a:chOff x="0" y="0"/>
            <a:chExt cx="2042281" cy="11633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42281" cy="1163310"/>
            </a:xfrm>
            <a:custGeom>
              <a:avLst/>
              <a:gdLst/>
              <a:ahLst/>
              <a:cxnLst/>
              <a:rect l="l" t="t" r="r" b="b"/>
              <a:pathLst>
                <a:path w="2042281" h="1163310">
                  <a:moveTo>
                    <a:pt x="0" y="0"/>
                  </a:moveTo>
                  <a:lnTo>
                    <a:pt x="2042281" y="0"/>
                  </a:lnTo>
                  <a:lnTo>
                    <a:pt x="2042281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042281" cy="123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1635" y="2735411"/>
            <a:ext cx="5457844" cy="5963285"/>
            <a:chOff x="0" y="0"/>
            <a:chExt cx="735079" cy="7688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5079" cy="768863"/>
            </a:xfrm>
            <a:custGeom>
              <a:avLst/>
              <a:gdLst/>
              <a:ahLst/>
              <a:cxnLst/>
              <a:rect l="l" t="t" r="r" b="b"/>
              <a:pathLst>
                <a:path w="735079" h="768863">
                  <a:moveTo>
                    <a:pt x="0" y="0"/>
                  </a:moveTo>
                  <a:lnTo>
                    <a:pt x="735079" y="0"/>
                  </a:lnTo>
                  <a:lnTo>
                    <a:pt x="735079" y="768863"/>
                  </a:lnTo>
                  <a:lnTo>
                    <a:pt x="0" y="768863"/>
                  </a:lnTo>
                  <a:close/>
                </a:path>
              </a:pathLst>
            </a:custGeom>
            <a:blipFill>
              <a:blip r:embed="rId4"/>
              <a:stretch>
                <a:fillRect t="-19358" b="-23871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5562600" y="1588303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목적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grpSp>
        <p:nvGrpSpPr>
          <p:cNvPr id="19" name="Group 14">
            <a:extLst>
              <a:ext uri="{FF2B5EF4-FFF2-40B4-BE49-F238E27FC236}">
                <a16:creationId xmlns:a16="http://schemas.microsoft.com/office/drawing/2014/main" id="{AEB8113A-2D7A-43FE-B329-C8CBCABC5449}"/>
              </a:ext>
            </a:extLst>
          </p:cNvPr>
          <p:cNvGrpSpPr/>
          <p:nvPr/>
        </p:nvGrpSpPr>
        <p:grpSpPr>
          <a:xfrm>
            <a:off x="7815893" y="2949800"/>
            <a:ext cx="7485100" cy="868643"/>
            <a:chOff x="0" y="0"/>
            <a:chExt cx="1754563" cy="203616"/>
          </a:xfrm>
        </p:grpSpPr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3ABEB74-F521-4E33-9EA7-90B8F59E0DD3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DEDA08C0-A535-46D2-9E4D-B0497C04D6AC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7636ECF2-BA99-4DB8-9E1C-1821E9C6545B}"/>
              </a:ext>
            </a:extLst>
          </p:cNvPr>
          <p:cNvGrpSpPr/>
          <p:nvPr/>
        </p:nvGrpSpPr>
        <p:grpSpPr>
          <a:xfrm>
            <a:off x="7811844" y="4080193"/>
            <a:ext cx="7485100" cy="868643"/>
            <a:chOff x="0" y="0"/>
            <a:chExt cx="1754563" cy="203616"/>
          </a:xfrm>
        </p:grpSpPr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4035D4B1-EAD5-4A54-AE98-41D402E835DE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4B2C2539-0988-47BB-951B-BA162289F825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AutoShape 18">
            <a:extLst>
              <a:ext uri="{FF2B5EF4-FFF2-40B4-BE49-F238E27FC236}">
                <a16:creationId xmlns:a16="http://schemas.microsoft.com/office/drawing/2014/main" id="{09FE0634-B762-45E3-A805-687795EDC136}"/>
              </a:ext>
            </a:extLst>
          </p:cNvPr>
          <p:cNvSpPr/>
          <p:nvPr/>
        </p:nvSpPr>
        <p:spPr>
          <a:xfrm>
            <a:off x="8254386" y="4386533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18">
            <a:extLst>
              <a:ext uri="{FF2B5EF4-FFF2-40B4-BE49-F238E27FC236}">
                <a16:creationId xmlns:a16="http://schemas.microsoft.com/office/drawing/2014/main" id="{2FC96A5F-9E9F-467B-869D-39AB61BCB0CD}"/>
              </a:ext>
            </a:extLst>
          </p:cNvPr>
          <p:cNvSpPr/>
          <p:nvPr/>
        </p:nvSpPr>
        <p:spPr>
          <a:xfrm>
            <a:off x="8258435" y="3247655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9F667296-10EA-48B0-9D6A-8CCEB49D578D}"/>
              </a:ext>
            </a:extLst>
          </p:cNvPr>
          <p:cNvSpPr txBox="1"/>
          <p:nvPr/>
        </p:nvSpPr>
        <p:spPr>
          <a:xfrm>
            <a:off x="8410861" y="4254100"/>
            <a:ext cx="691178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u="none" strike="noStrike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 분석 및 시각화 역량 강화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4" name="TextBox 17">
            <a:extLst>
              <a:ext uri="{FF2B5EF4-FFF2-40B4-BE49-F238E27FC236}">
                <a16:creationId xmlns:a16="http://schemas.microsoft.com/office/drawing/2014/main" id="{25137DC8-D92A-4467-A03E-0B6E0E0D97E9}"/>
              </a:ext>
            </a:extLst>
          </p:cNvPr>
          <p:cNvSpPr txBox="1"/>
          <p:nvPr/>
        </p:nvSpPr>
        <p:spPr>
          <a:xfrm>
            <a:off x="8389204" y="3110495"/>
            <a:ext cx="691178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주니어 데이터 분석가로서의 필수 기술 습득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36" name="Group 14">
            <a:extLst>
              <a:ext uri="{FF2B5EF4-FFF2-40B4-BE49-F238E27FC236}">
                <a16:creationId xmlns:a16="http://schemas.microsoft.com/office/drawing/2014/main" id="{3A1ADF00-3FF1-4185-BCE2-B1B21F6ADF4F}"/>
              </a:ext>
            </a:extLst>
          </p:cNvPr>
          <p:cNvGrpSpPr/>
          <p:nvPr/>
        </p:nvGrpSpPr>
        <p:grpSpPr>
          <a:xfrm>
            <a:off x="7798208" y="5216105"/>
            <a:ext cx="7485100" cy="868643"/>
            <a:chOff x="0" y="0"/>
            <a:chExt cx="1754563" cy="203616"/>
          </a:xfrm>
        </p:grpSpPr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6FBC6B60-8070-4CAC-AE19-31506AF61F62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8" name="TextBox 16">
              <a:extLst>
                <a:ext uri="{FF2B5EF4-FFF2-40B4-BE49-F238E27FC236}">
                  <a16:creationId xmlns:a16="http://schemas.microsoft.com/office/drawing/2014/main" id="{103BF28B-8690-4B65-9BDB-1D8B0AFF5C9C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AutoShape 18">
            <a:extLst>
              <a:ext uri="{FF2B5EF4-FFF2-40B4-BE49-F238E27FC236}">
                <a16:creationId xmlns:a16="http://schemas.microsoft.com/office/drawing/2014/main" id="{05D7D50C-281E-44A4-8A08-F9A56ADA791F}"/>
              </a:ext>
            </a:extLst>
          </p:cNvPr>
          <p:cNvSpPr/>
          <p:nvPr/>
        </p:nvSpPr>
        <p:spPr>
          <a:xfrm>
            <a:off x="8253059" y="5425586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0" name="TextBox 17">
            <a:extLst>
              <a:ext uri="{FF2B5EF4-FFF2-40B4-BE49-F238E27FC236}">
                <a16:creationId xmlns:a16="http://schemas.microsoft.com/office/drawing/2014/main" id="{3BCDEDEF-CC94-4577-BF2B-F01A37B39E00}"/>
              </a:ext>
            </a:extLst>
          </p:cNvPr>
          <p:cNvSpPr txBox="1"/>
          <p:nvPr/>
        </p:nvSpPr>
        <p:spPr>
          <a:xfrm>
            <a:off x="8381010" y="5288426"/>
            <a:ext cx="691178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u="none" strike="noStrike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데이터기반 비즈니스 모델 구현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1" name="Group 14">
            <a:extLst>
              <a:ext uri="{FF2B5EF4-FFF2-40B4-BE49-F238E27FC236}">
                <a16:creationId xmlns:a16="http://schemas.microsoft.com/office/drawing/2014/main" id="{D4B38E53-E1BB-4DD2-82CA-D33779D7C2C5}"/>
              </a:ext>
            </a:extLst>
          </p:cNvPr>
          <p:cNvGrpSpPr/>
          <p:nvPr/>
        </p:nvGrpSpPr>
        <p:grpSpPr>
          <a:xfrm>
            <a:off x="7777353" y="6327372"/>
            <a:ext cx="7485100" cy="868643"/>
            <a:chOff x="0" y="0"/>
            <a:chExt cx="1754563" cy="203616"/>
          </a:xfrm>
        </p:grpSpPr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B842615-33CA-460C-9E21-5BBB26E6BE53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3" name="TextBox 16">
              <a:extLst>
                <a:ext uri="{FF2B5EF4-FFF2-40B4-BE49-F238E27FC236}">
                  <a16:creationId xmlns:a16="http://schemas.microsoft.com/office/drawing/2014/main" id="{B8B5653C-4F1B-4624-B3E6-02546275101E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17">
            <a:extLst>
              <a:ext uri="{FF2B5EF4-FFF2-40B4-BE49-F238E27FC236}">
                <a16:creationId xmlns:a16="http://schemas.microsoft.com/office/drawing/2014/main" id="{78F47F81-D2C0-4596-8858-081B481E1D9A}"/>
              </a:ext>
            </a:extLst>
          </p:cNvPr>
          <p:cNvSpPr txBox="1"/>
          <p:nvPr/>
        </p:nvSpPr>
        <p:spPr>
          <a:xfrm>
            <a:off x="8324958" y="6468626"/>
            <a:ext cx="691178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팀원간의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협업 및 커뮤니케이션 능력 향상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5" name="AutoShape 18">
            <a:extLst>
              <a:ext uri="{FF2B5EF4-FFF2-40B4-BE49-F238E27FC236}">
                <a16:creationId xmlns:a16="http://schemas.microsoft.com/office/drawing/2014/main" id="{0BF2D445-375C-4708-AD1C-2951AFD8B025}"/>
              </a:ext>
            </a:extLst>
          </p:cNvPr>
          <p:cNvSpPr/>
          <p:nvPr/>
        </p:nvSpPr>
        <p:spPr>
          <a:xfrm>
            <a:off x="8154346" y="6605786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6" name="Group 14">
            <a:extLst>
              <a:ext uri="{FF2B5EF4-FFF2-40B4-BE49-F238E27FC236}">
                <a16:creationId xmlns:a16="http://schemas.microsoft.com/office/drawing/2014/main" id="{0C25D3C2-2924-455A-B5F9-347EB2EA02B3}"/>
              </a:ext>
            </a:extLst>
          </p:cNvPr>
          <p:cNvGrpSpPr/>
          <p:nvPr/>
        </p:nvGrpSpPr>
        <p:grpSpPr>
          <a:xfrm>
            <a:off x="7764916" y="7390961"/>
            <a:ext cx="7485100" cy="868643"/>
            <a:chOff x="0" y="0"/>
            <a:chExt cx="1754563" cy="203616"/>
          </a:xfrm>
        </p:grpSpPr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3E97202-1002-4346-BA03-24932A6760E5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8" name="TextBox 16">
              <a:extLst>
                <a:ext uri="{FF2B5EF4-FFF2-40B4-BE49-F238E27FC236}">
                  <a16:creationId xmlns:a16="http://schemas.microsoft.com/office/drawing/2014/main" id="{4B6D4441-7BFA-4AA3-BCA7-0F7DDB74BE2B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AutoShape 18">
            <a:extLst>
              <a:ext uri="{FF2B5EF4-FFF2-40B4-BE49-F238E27FC236}">
                <a16:creationId xmlns:a16="http://schemas.microsoft.com/office/drawing/2014/main" id="{5E7C27A1-28DE-4E33-9A7F-E2914F4AF01E}"/>
              </a:ext>
            </a:extLst>
          </p:cNvPr>
          <p:cNvSpPr/>
          <p:nvPr/>
        </p:nvSpPr>
        <p:spPr>
          <a:xfrm>
            <a:off x="8154346" y="7647942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TextBox 17">
            <a:extLst>
              <a:ext uri="{FF2B5EF4-FFF2-40B4-BE49-F238E27FC236}">
                <a16:creationId xmlns:a16="http://schemas.microsoft.com/office/drawing/2014/main" id="{B4B04DCD-2F5B-4F34-B131-1DEC78007802}"/>
              </a:ext>
            </a:extLst>
          </p:cNvPr>
          <p:cNvSpPr txBox="1"/>
          <p:nvPr/>
        </p:nvSpPr>
        <p:spPr>
          <a:xfrm>
            <a:off x="8338227" y="7556712"/>
            <a:ext cx="691178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u="none" strike="noStrike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프로젝트를 수행을 통하여 문제해결 능력 증진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51" name="TextBox 31">
            <a:extLst>
              <a:ext uri="{FF2B5EF4-FFF2-40B4-BE49-F238E27FC236}">
                <a16:creationId xmlns:a16="http://schemas.microsoft.com/office/drawing/2014/main" id="{B39D7C37-64FC-4EA5-8D1F-6EE0A94BD53F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820501"/>
            <a:ext cx="16431386" cy="8465171"/>
            <a:chOff x="0" y="-47625"/>
            <a:chExt cx="4327608" cy="22295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667000" y="1216930"/>
            <a:ext cx="14630400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17"/>
              </a:lnSpc>
            </a:pP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     </a:t>
            </a: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 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프로젝트 진행방식</a:t>
            </a:r>
            <a:endParaRPr lang="en-US" sz="4800" dirty="0">
              <a:solidFill>
                <a:schemeClr val="tx2">
                  <a:lumMod val="60000"/>
                  <a:lumOff val="40000"/>
                </a:schemeClr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1" name="TextBox 31">
            <a:extLst>
              <a:ext uri="{FF2B5EF4-FFF2-40B4-BE49-F238E27FC236}">
                <a16:creationId xmlns:a16="http://schemas.microsoft.com/office/drawing/2014/main" id="{F11FE6F3-3E2C-4D63-9C12-E4A2044D0628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51728E53-B941-4D30-981A-7C372C9A17FC}"/>
              </a:ext>
            </a:extLst>
          </p:cNvPr>
          <p:cNvGrpSpPr/>
          <p:nvPr/>
        </p:nvGrpSpPr>
        <p:grpSpPr>
          <a:xfrm>
            <a:off x="1981200" y="2735411"/>
            <a:ext cx="14630400" cy="5862699"/>
            <a:chOff x="0" y="0"/>
            <a:chExt cx="2042281" cy="116331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44447A0-DFF5-4A63-BEFB-8C29A4383A1F}"/>
                </a:ext>
              </a:extLst>
            </p:cNvPr>
            <p:cNvSpPr/>
            <p:nvPr/>
          </p:nvSpPr>
          <p:spPr>
            <a:xfrm>
              <a:off x="0" y="0"/>
              <a:ext cx="2042281" cy="1163310"/>
            </a:xfrm>
            <a:custGeom>
              <a:avLst/>
              <a:gdLst/>
              <a:ahLst/>
              <a:cxnLst/>
              <a:rect l="l" t="t" r="r" b="b"/>
              <a:pathLst>
                <a:path w="2042281" h="1163310">
                  <a:moveTo>
                    <a:pt x="0" y="0"/>
                  </a:moveTo>
                  <a:lnTo>
                    <a:pt x="2042281" y="0"/>
                  </a:lnTo>
                  <a:lnTo>
                    <a:pt x="2042281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C9929695-BF71-4EB1-A373-F4B9A1D39B57}"/>
                </a:ext>
              </a:extLst>
            </p:cNvPr>
            <p:cNvSpPr txBox="1"/>
            <p:nvPr/>
          </p:nvSpPr>
          <p:spPr>
            <a:xfrm>
              <a:off x="0" y="-76200"/>
              <a:ext cx="2042281" cy="123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14">
            <a:extLst>
              <a:ext uri="{FF2B5EF4-FFF2-40B4-BE49-F238E27FC236}">
                <a16:creationId xmlns:a16="http://schemas.microsoft.com/office/drawing/2014/main" id="{BE2EDE47-251E-4ECA-B275-EE4680637A34}"/>
              </a:ext>
            </a:extLst>
          </p:cNvPr>
          <p:cNvGrpSpPr/>
          <p:nvPr/>
        </p:nvGrpSpPr>
        <p:grpSpPr>
          <a:xfrm>
            <a:off x="4458140" y="2948656"/>
            <a:ext cx="10383214" cy="868643"/>
            <a:chOff x="0" y="0"/>
            <a:chExt cx="1754563" cy="203616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1A66E9D3-E80F-4664-9305-7F6A8875827C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16">
              <a:extLst>
                <a:ext uri="{FF2B5EF4-FFF2-40B4-BE49-F238E27FC236}">
                  <a16:creationId xmlns:a16="http://schemas.microsoft.com/office/drawing/2014/main" id="{8E4F8128-6834-4A3F-B434-1626635A9442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14">
            <a:extLst>
              <a:ext uri="{FF2B5EF4-FFF2-40B4-BE49-F238E27FC236}">
                <a16:creationId xmlns:a16="http://schemas.microsoft.com/office/drawing/2014/main" id="{B4DB9437-D3E9-495C-B8FF-6860C8A61DE4}"/>
              </a:ext>
            </a:extLst>
          </p:cNvPr>
          <p:cNvGrpSpPr/>
          <p:nvPr/>
        </p:nvGrpSpPr>
        <p:grpSpPr>
          <a:xfrm>
            <a:off x="4454091" y="4079049"/>
            <a:ext cx="10383214" cy="868643"/>
            <a:chOff x="0" y="0"/>
            <a:chExt cx="1754563" cy="203616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3FABA1A8-751E-462B-A57E-CDDA2933B70A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9" name="TextBox 16">
              <a:extLst>
                <a:ext uri="{FF2B5EF4-FFF2-40B4-BE49-F238E27FC236}">
                  <a16:creationId xmlns:a16="http://schemas.microsoft.com/office/drawing/2014/main" id="{B12F6DA1-8187-44A3-9C50-B9925947EA90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18">
            <a:extLst>
              <a:ext uri="{FF2B5EF4-FFF2-40B4-BE49-F238E27FC236}">
                <a16:creationId xmlns:a16="http://schemas.microsoft.com/office/drawing/2014/main" id="{10AE9249-3BF6-4ADE-98E5-28D62DDCFF04}"/>
              </a:ext>
            </a:extLst>
          </p:cNvPr>
          <p:cNvSpPr/>
          <p:nvPr/>
        </p:nvSpPr>
        <p:spPr>
          <a:xfrm>
            <a:off x="4882994" y="4294703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18">
            <a:extLst>
              <a:ext uri="{FF2B5EF4-FFF2-40B4-BE49-F238E27FC236}">
                <a16:creationId xmlns:a16="http://schemas.microsoft.com/office/drawing/2014/main" id="{7916171A-8C66-4495-8B93-35C256769DE0}"/>
              </a:ext>
            </a:extLst>
          </p:cNvPr>
          <p:cNvSpPr/>
          <p:nvPr/>
        </p:nvSpPr>
        <p:spPr>
          <a:xfrm>
            <a:off x="4887043" y="3155825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2" name="Group 14">
            <a:extLst>
              <a:ext uri="{FF2B5EF4-FFF2-40B4-BE49-F238E27FC236}">
                <a16:creationId xmlns:a16="http://schemas.microsoft.com/office/drawing/2014/main" id="{5C1687AC-52C0-4400-A8CF-9BB6884AE92C}"/>
              </a:ext>
            </a:extLst>
          </p:cNvPr>
          <p:cNvGrpSpPr/>
          <p:nvPr/>
        </p:nvGrpSpPr>
        <p:grpSpPr>
          <a:xfrm>
            <a:off x="4440455" y="5214961"/>
            <a:ext cx="10396850" cy="868643"/>
            <a:chOff x="0" y="0"/>
            <a:chExt cx="1754563" cy="203616"/>
          </a:xfrm>
        </p:grpSpPr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749A6D8C-A871-4C2D-9295-391EE17FA551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4" name="TextBox 16">
              <a:extLst>
                <a:ext uri="{FF2B5EF4-FFF2-40B4-BE49-F238E27FC236}">
                  <a16:creationId xmlns:a16="http://schemas.microsoft.com/office/drawing/2014/main" id="{5A65D3EF-E1CE-4402-B48F-E873E7C95815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AutoShape 18">
            <a:extLst>
              <a:ext uri="{FF2B5EF4-FFF2-40B4-BE49-F238E27FC236}">
                <a16:creationId xmlns:a16="http://schemas.microsoft.com/office/drawing/2014/main" id="{417AEFB2-1A0E-4DC9-97E8-29D2CC6E3680}"/>
              </a:ext>
            </a:extLst>
          </p:cNvPr>
          <p:cNvSpPr/>
          <p:nvPr/>
        </p:nvSpPr>
        <p:spPr>
          <a:xfrm>
            <a:off x="4891999" y="5424977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6" name="Group 14">
            <a:extLst>
              <a:ext uri="{FF2B5EF4-FFF2-40B4-BE49-F238E27FC236}">
                <a16:creationId xmlns:a16="http://schemas.microsoft.com/office/drawing/2014/main" id="{5DB06F18-17EB-4CA5-9D8F-1040212C4A4E}"/>
              </a:ext>
            </a:extLst>
          </p:cNvPr>
          <p:cNvGrpSpPr/>
          <p:nvPr/>
        </p:nvGrpSpPr>
        <p:grpSpPr>
          <a:xfrm>
            <a:off x="4419600" y="6326228"/>
            <a:ext cx="10417705" cy="868643"/>
            <a:chOff x="0" y="0"/>
            <a:chExt cx="1754563" cy="203616"/>
          </a:xfrm>
        </p:grpSpPr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63B8B307-05E6-484F-B820-4AFBAEDC6B42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8" name="TextBox 16">
              <a:extLst>
                <a:ext uri="{FF2B5EF4-FFF2-40B4-BE49-F238E27FC236}">
                  <a16:creationId xmlns:a16="http://schemas.microsoft.com/office/drawing/2014/main" id="{BE17332D-6CB1-416F-BF85-26C5E0F69865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AutoShape 18">
            <a:extLst>
              <a:ext uri="{FF2B5EF4-FFF2-40B4-BE49-F238E27FC236}">
                <a16:creationId xmlns:a16="http://schemas.microsoft.com/office/drawing/2014/main" id="{9BC51FCB-CEA4-49E7-B983-494A35236E86}"/>
              </a:ext>
            </a:extLst>
          </p:cNvPr>
          <p:cNvSpPr/>
          <p:nvPr/>
        </p:nvSpPr>
        <p:spPr>
          <a:xfrm>
            <a:off x="4881667" y="6499621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0" name="Group 14">
            <a:extLst>
              <a:ext uri="{FF2B5EF4-FFF2-40B4-BE49-F238E27FC236}">
                <a16:creationId xmlns:a16="http://schemas.microsoft.com/office/drawing/2014/main" id="{4FBE80A8-1F34-4355-8C0E-4E49B29DEFEE}"/>
              </a:ext>
            </a:extLst>
          </p:cNvPr>
          <p:cNvGrpSpPr/>
          <p:nvPr/>
        </p:nvGrpSpPr>
        <p:grpSpPr>
          <a:xfrm>
            <a:off x="4407163" y="7389817"/>
            <a:ext cx="10430142" cy="868643"/>
            <a:chOff x="0" y="0"/>
            <a:chExt cx="1754563" cy="203616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C42CE858-1B91-41B5-A064-CAAB2E6EB6D9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2" name="TextBox 16">
              <a:extLst>
                <a:ext uri="{FF2B5EF4-FFF2-40B4-BE49-F238E27FC236}">
                  <a16:creationId xmlns:a16="http://schemas.microsoft.com/office/drawing/2014/main" id="{5B2BD1C2-CEEF-4EB4-922C-D7F3B14967F6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AutoShape 18">
            <a:extLst>
              <a:ext uri="{FF2B5EF4-FFF2-40B4-BE49-F238E27FC236}">
                <a16:creationId xmlns:a16="http://schemas.microsoft.com/office/drawing/2014/main" id="{A46E26EE-FF41-4581-B70B-1CCE0F123C36}"/>
              </a:ext>
            </a:extLst>
          </p:cNvPr>
          <p:cNvSpPr/>
          <p:nvPr/>
        </p:nvSpPr>
        <p:spPr>
          <a:xfrm>
            <a:off x="4881667" y="7563210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2F400C9-6080-4D1F-ADC2-17C89A019F2D}"/>
              </a:ext>
            </a:extLst>
          </p:cNvPr>
          <p:cNvSpPr/>
          <p:nvPr/>
        </p:nvSpPr>
        <p:spPr>
          <a:xfrm>
            <a:off x="5179502" y="3022155"/>
            <a:ext cx="8221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Open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API , </a:t>
            </a: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Web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Scraping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,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crawling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등을 활용 한 데이터 및 실시간 데이터 수집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34F520-BA56-4784-9DBA-A6BE96C295A4}"/>
              </a:ext>
            </a:extLst>
          </p:cNvPr>
          <p:cNvSpPr/>
          <p:nvPr/>
        </p:nvSpPr>
        <p:spPr>
          <a:xfrm>
            <a:off x="5171481" y="4256879"/>
            <a:ext cx="89816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각종 수치 및 위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/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경도를 활용한 시각화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04595A7-9BF8-4A51-9251-0642A7DB1FA9}"/>
              </a:ext>
            </a:extLst>
          </p:cNvPr>
          <p:cNvSpPr/>
          <p:nvPr/>
        </p:nvSpPr>
        <p:spPr>
          <a:xfrm>
            <a:off x="5171481" y="5363042"/>
            <a:ext cx="76942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Oracle Cloud DBMS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를 사용하여 데이터 보관 및 사용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1165DD2-4B07-404D-9670-763F6842B9F9}"/>
              </a:ext>
            </a:extLst>
          </p:cNvPr>
          <p:cNvSpPr/>
          <p:nvPr/>
        </p:nvSpPr>
        <p:spPr>
          <a:xfrm>
            <a:off x="5087753" y="6513956"/>
            <a:ext cx="7637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Dash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board를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 활용하여 동적인 웹 페이지 제작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C31C1F3-7AF5-4D94-BABD-9B4C7D4D0339}"/>
              </a:ext>
            </a:extLst>
          </p:cNvPr>
          <p:cNvSpPr/>
          <p:nvPr/>
        </p:nvSpPr>
        <p:spPr>
          <a:xfrm>
            <a:off x="5011553" y="7577545"/>
            <a:ext cx="6799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머신 러닝을 활용한 데이터 분석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1C72EA-6954-49B2-A19B-C2DC29B79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0721" y="2393214"/>
            <a:ext cx="6477000" cy="6344689"/>
          </a:xfrm>
          <a:prstGeom prst="rect">
            <a:avLst/>
          </a:prstGeom>
        </p:spPr>
      </p:pic>
      <p:sp>
        <p:nvSpPr>
          <p:cNvPr id="18" name="TextBox 15">
            <a:extLst>
              <a:ext uri="{FF2B5EF4-FFF2-40B4-BE49-F238E27FC236}">
                <a16:creationId xmlns:a16="http://schemas.microsoft.com/office/drawing/2014/main" id="{37A93920-0C91-49DE-AFCD-9EEFED52DA8D}"/>
              </a:ext>
            </a:extLst>
          </p:cNvPr>
          <p:cNvSpPr txBox="1"/>
          <p:nvPr/>
        </p:nvSpPr>
        <p:spPr>
          <a:xfrm>
            <a:off x="2864317" y="1268620"/>
            <a:ext cx="14425526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 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데이터기반 프로젝트 기획</a:t>
            </a:r>
            <a:endParaRPr lang="en-US" sz="5400" dirty="0">
              <a:solidFill>
                <a:schemeClr val="tx2">
                  <a:lumMod val="60000"/>
                  <a:lumOff val="40000"/>
                </a:schemeClr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0" name="TextBox 31">
            <a:extLst>
              <a:ext uri="{FF2B5EF4-FFF2-40B4-BE49-F238E27FC236}">
                <a16:creationId xmlns:a16="http://schemas.microsoft.com/office/drawing/2014/main" id="{6E45ACD9-4A52-4A2F-9815-97A77EECA6A5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D2C57AAC-2078-478D-B518-A5955EB8F4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4324827"/>
              </p:ext>
            </p:extLst>
          </p:nvPr>
        </p:nvGraphicFramePr>
        <p:xfrm>
          <a:off x="1606216" y="2393214"/>
          <a:ext cx="76962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77D613AD-56DD-498B-85C9-4D1008FBA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3524624"/>
              </p:ext>
            </p:extLst>
          </p:nvPr>
        </p:nvGraphicFramePr>
        <p:xfrm>
          <a:off x="924569" y="2596554"/>
          <a:ext cx="8905231" cy="6415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66963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126812" y="2933700"/>
            <a:ext cx="9372600" cy="5128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1.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주말엔 가족들과 야구장나들이</a:t>
            </a: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나이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40~50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대</a:t>
            </a:r>
          </a:p>
          <a:p>
            <a:pPr algn="just"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직업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회사 부장급</a:t>
            </a:r>
          </a:p>
          <a:p>
            <a:pPr algn="just"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야구 관심도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상</a:t>
            </a:r>
          </a:p>
          <a:p>
            <a:pPr algn="just"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인터넷 관심도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</a:t>
            </a:r>
            <a:endParaRPr lang="en-US" altLang="ko-KR" sz="28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특이사항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평일날에 야구경기가 있으면 </a:t>
            </a:r>
            <a:r>
              <a:rPr lang="en-US" altLang="ko-KR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TV</a:t>
            </a:r>
            <a:r>
              <a:rPr lang="ko-KR" altLang="en-US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를 보지만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주말에 야구경기가 있는 경우에는 경기장을 갈 정도로 열정적임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0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삼성팬이라</a:t>
            </a:r>
            <a:r>
              <a:rPr lang="ko-KR" altLang="en-US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요번 주말에 삼성 라이온즈 파크를 가족과 함께 식사도 하고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경기장에서 경기를 보고 싶어함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=&gt; </a:t>
            </a:r>
            <a:r>
              <a:rPr lang="ko-KR" altLang="en-US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삼성 </a:t>
            </a:r>
            <a:r>
              <a:rPr lang="ko-KR" altLang="en-US" sz="20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라이온즈파크</a:t>
            </a:r>
            <a:r>
              <a:rPr lang="ko-KR" altLang="en-US" sz="20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인근에 있는 맛집 정보를 알려주는 지도를 제작해 유저확보</a:t>
            </a:r>
            <a:endParaRPr lang="en-US" sz="20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398287F8-B445-44A1-A670-38A4F62745B2}"/>
              </a:ext>
            </a:extLst>
          </p:cNvPr>
          <p:cNvSpPr txBox="1"/>
          <p:nvPr/>
        </p:nvSpPr>
        <p:spPr>
          <a:xfrm>
            <a:off x="2666008" y="1174594"/>
            <a:ext cx="147066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</a:t>
            </a:r>
            <a:r>
              <a:rPr lang="en-US" altLang="ko-KR" sz="8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|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프로젝트 모델링</a:t>
            </a:r>
            <a:r>
              <a:rPr lang="en-US" altLang="ko-KR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(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페르소나</a:t>
            </a:r>
            <a:r>
              <a:rPr lang="en-US" altLang="ko-KR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)</a:t>
            </a:r>
            <a:endParaRPr lang="en-US" sz="5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2E37C8-186A-4EE3-8A7A-0D40D3E8F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054" y="2869373"/>
            <a:ext cx="5943600" cy="5935846"/>
          </a:xfrm>
          <a:prstGeom prst="rect">
            <a:avLst/>
          </a:prstGeom>
        </p:spPr>
      </p:pic>
      <p:sp>
        <p:nvSpPr>
          <p:cNvPr id="16" name="TextBox 31">
            <a:extLst>
              <a:ext uri="{FF2B5EF4-FFF2-40B4-BE49-F238E27FC236}">
                <a16:creationId xmlns:a16="http://schemas.microsoft.com/office/drawing/2014/main" id="{B0858D99-3BD4-4102-B99A-9B871ED78C68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05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534400" y="2705088"/>
            <a:ext cx="8610600" cy="5698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2.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삼성 라이온즈 팬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나이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20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대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직업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학생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야구관심도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상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인터넷관심도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상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특이사항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경기가 있으면 원정을 갈정도로 팬임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소속선수들의 구체적인 정보를 알고 싶어함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인터넷 관심도가 높아 인터넷 예매를 좋아함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=&gt; </a:t>
            </a: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원정에 대비하여 숙소를 찾을 때 라이온즈 파크 주변 숙소를 알려줌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=&gt; </a:t>
            </a: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선수들의 정보에 대해 알려줄 수 있는 데이터를 제공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=&gt; </a:t>
            </a:r>
            <a:r>
              <a:rPr lang="ko-KR" altLang="en-US" sz="2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구단경기가 있을 때 예매해줄 수 있는 정보 제공</a:t>
            </a:r>
            <a:endParaRPr lang="en-US" sz="2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440446" y="4279328"/>
            <a:ext cx="4112820" cy="261552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TextBox 31">
            <a:extLst>
              <a:ext uri="{FF2B5EF4-FFF2-40B4-BE49-F238E27FC236}">
                <a16:creationId xmlns:a16="http://schemas.microsoft.com/office/drawing/2014/main" id="{9610460B-3697-419F-9D37-7492C4B5A28E}"/>
              </a:ext>
            </a:extLst>
          </p:cNvPr>
          <p:cNvSpPr txBox="1"/>
          <p:nvPr/>
        </p:nvSpPr>
        <p:spPr>
          <a:xfrm>
            <a:off x="14577809" y="8853164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40C2BFB4-7E23-4C12-B8D1-691C2EDE6A5F}"/>
              </a:ext>
            </a:extLst>
          </p:cNvPr>
          <p:cNvSpPr txBox="1"/>
          <p:nvPr/>
        </p:nvSpPr>
        <p:spPr>
          <a:xfrm>
            <a:off x="2666008" y="1174594"/>
            <a:ext cx="147066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</a:t>
            </a:r>
            <a:r>
              <a:rPr lang="en-US" altLang="ko-KR" sz="8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프로젝트 모델링</a:t>
            </a:r>
            <a:r>
              <a:rPr lang="en-US" altLang="ko-KR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(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페르소나</a:t>
            </a:r>
            <a:r>
              <a:rPr lang="en-US" altLang="ko-KR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)</a:t>
            </a:r>
            <a:endParaRPr lang="en-US" sz="5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549910-4068-4E3B-8571-D2C42AFFD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457207"/>
            <a:ext cx="6629400" cy="626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56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382000" y="2716709"/>
            <a:ext cx="8763000" cy="5591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3.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왕왕이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나이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30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대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직업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사회초년생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야구관심도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인터넷관심도</a:t>
            </a: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</a:t>
            </a:r>
            <a:r>
              <a:rPr lang="ko-KR" alt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상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endParaRPr lang="en-US" altLang="ko-KR" sz="32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</a:t>
            </a:r>
            <a:r>
              <a:rPr lang="ko-KR" altLang="en-US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특이사항</a:t>
            </a:r>
            <a:r>
              <a:rPr lang="en-US" altLang="ko-KR" sz="32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최근 친구들의 권유로 프로야구에 입문했는데 정보를 찾고 싶어함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삼성 라이온즈에 대한 정보를 찾고 싶음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ko-KR" altLang="en-US" sz="24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=&gt;</a:t>
            </a:r>
            <a:r>
              <a:rPr lang="ko-KR" altLang="en-US" sz="24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야구 뉴스를 통해 정보를 알려줌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=&gt;</a:t>
            </a:r>
            <a:r>
              <a:rPr lang="ko-KR" altLang="en-US" sz="24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주로 관심있는 구단 정보로 자세히 알려줌 </a:t>
            </a:r>
            <a:endParaRPr lang="en-US" sz="24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23993FFA-1C5D-4F8E-9941-FE80DD0B19B2}"/>
              </a:ext>
            </a:extLst>
          </p:cNvPr>
          <p:cNvSpPr txBox="1"/>
          <p:nvPr/>
        </p:nvSpPr>
        <p:spPr>
          <a:xfrm>
            <a:off x="14570060" y="8857670"/>
            <a:ext cx="2781884" cy="98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마카롱"/>
                <a:ea typeface="마카롱"/>
                <a:cs typeface="마카롱"/>
                <a:sym typeface="마카롱"/>
              </a:rPr>
              <a:t>Home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마카롱"/>
                <a:ea typeface="마카롱"/>
                <a:cs typeface="마카롱"/>
                <a:sym typeface="마카롱"/>
              </a:rPr>
              <a:t>in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2400" dirty="0">
                <a:solidFill>
                  <a:srgbClr val="0070C0"/>
                </a:solidFill>
                <a:latin typeface="마카롱"/>
                <a:ea typeface="마카롱"/>
                <a:cs typeface="마카롱"/>
                <a:sym typeface="마카롱"/>
              </a:rPr>
              <a:t>Run</a:t>
            </a:r>
            <a:r>
              <a:rPr lang="en-US" altLang="ko-KR" sz="24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26DB1096-57AD-4C0A-B4B5-31A3060CD56D}"/>
              </a:ext>
            </a:extLst>
          </p:cNvPr>
          <p:cNvSpPr txBox="1"/>
          <p:nvPr/>
        </p:nvSpPr>
        <p:spPr>
          <a:xfrm>
            <a:off x="2666008" y="1174594"/>
            <a:ext cx="147066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개요</a:t>
            </a:r>
            <a:r>
              <a:rPr lang="en-US" altLang="ko-KR" sz="80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altLang="ko-KR" sz="66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|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프로젝트 모델링</a:t>
            </a:r>
            <a:r>
              <a:rPr lang="en-US" altLang="ko-KR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(</a:t>
            </a:r>
            <a:r>
              <a:rPr lang="ko-KR" altLang="en-US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페르소나</a:t>
            </a:r>
            <a:r>
              <a:rPr lang="en-US" altLang="ko-KR" sz="5300" dirty="0">
                <a:solidFill>
                  <a:schemeClr val="tx2">
                    <a:lumMod val="60000"/>
                    <a:lumOff val="40000"/>
                  </a:schemeClr>
                </a:solidFill>
                <a:latin typeface="마카롱"/>
                <a:ea typeface="마카롱"/>
                <a:cs typeface="마카롱"/>
                <a:sym typeface="마카롱"/>
              </a:rPr>
              <a:t>)</a:t>
            </a:r>
            <a:endParaRPr lang="en-US" sz="5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CA5ED2-DA3F-46C5-BFE3-EFC227660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78560"/>
            <a:ext cx="6248400" cy="591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24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994</Words>
  <Application>Microsoft Office PowerPoint</Application>
  <PresentationFormat>사용자 지정</PresentationFormat>
  <Paragraphs>195</Paragraphs>
  <Slides>30</Slides>
  <Notes>11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210 디딤고딕</vt:lpstr>
      <vt:lpstr>Wingdings</vt:lpstr>
      <vt:lpstr>마카롱</vt:lpstr>
      <vt:lpstr>Calibri</vt:lpstr>
      <vt:lpstr>Arial</vt:lpstr>
      <vt:lpstr>210 디딤고딕 Light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노란색 흰색 심플한 마케팅 프로젝트 프레젠테이션</dc:title>
  <dc:creator>user</dc:creator>
  <cp:lastModifiedBy>user</cp:lastModifiedBy>
  <cp:revision>82</cp:revision>
  <dcterms:created xsi:type="dcterms:W3CDTF">2006-08-16T00:00:00Z</dcterms:created>
  <dcterms:modified xsi:type="dcterms:W3CDTF">2024-09-09T00:31:01Z</dcterms:modified>
  <dc:identifier>DAGPrS7rMys</dc:identifier>
</cp:coreProperties>
</file>